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99" r:id="rId4"/>
    <p:sldId id="268" r:id="rId5"/>
    <p:sldId id="263" r:id="rId6"/>
    <p:sldId id="264" r:id="rId7"/>
    <p:sldId id="265" r:id="rId8"/>
    <p:sldId id="266" r:id="rId9"/>
    <p:sldId id="300" r:id="rId10"/>
    <p:sldId id="269" r:id="rId11"/>
    <p:sldId id="294" r:id="rId12"/>
    <p:sldId id="298" r:id="rId13"/>
    <p:sldId id="296" r:id="rId14"/>
    <p:sldId id="267" r:id="rId15"/>
    <p:sldId id="274" r:id="rId16"/>
    <p:sldId id="275" r:id="rId17"/>
    <p:sldId id="276" r:id="rId18"/>
    <p:sldId id="277" r:id="rId19"/>
    <p:sldId id="278" r:id="rId20"/>
    <p:sldId id="279" r:id="rId21"/>
    <p:sldId id="280" r:id="rId22"/>
    <p:sldId id="271" r:id="rId23"/>
    <p:sldId id="295" r:id="rId24"/>
    <p:sldId id="293" r:id="rId25"/>
    <p:sldId id="285" r:id="rId26"/>
    <p:sldId id="286" r:id="rId27"/>
    <p:sldId id="287" r:id="rId28"/>
    <p:sldId id="289" r:id="rId29"/>
    <p:sldId id="290" r:id="rId30"/>
    <p:sldId id="291" r:id="rId31"/>
    <p:sldId id="292" r:id="rId32"/>
    <p:sldId id="310" r:id="rId33"/>
    <p:sldId id="309" r:id="rId34"/>
    <p:sldId id="297" r:id="rId35"/>
    <p:sldId id="304" r:id="rId36"/>
    <p:sldId id="302" r:id="rId37"/>
    <p:sldId id="306" r:id="rId38"/>
    <p:sldId id="308" r:id="rId39"/>
    <p:sldId id="307" r:id="rId40"/>
    <p:sldId id="303" r:id="rId41"/>
  </p:sldIdLst>
  <p:sldSz cx="9144000" cy="6858000" type="screen4x3"/>
  <p:notesSz cx="7099300" cy="10234613"/>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0A4F"/>
    <a:srgbClr val="E3F385"/>
    <a:srgbClr val="09FB5A"/>
    <a:srgbClr val="DCF117"/>
    <a:srgbClr val="FC08DF"/>
    <a:srgbClr val="BF13B3"/>
    <a:srgbClr val="E5E127"/>
    <a:srgbClr val="F616EB"/>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85BE263C-DBD7-4A20-BB59-AAB30ACAA65A}" styleName="Medium Style 3 - Accent 2">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2"/>
          </a:solidFill>
        </a:fill>
      </a:tcStyle>
    </a:lastCol>
    <a:firstCol>
      <a:tcTxStyle b="on">
        <a:fontRef idx="minor">
          <a:scrgbClr r="0" g="0" b="0"/>
        </a:fontRef>
        <a:schemeClr val="lt1"/>
      </a:tcTxStyle>
      <a:tcStyle>
        <a:tcBdr/>
        <a:fill>
          <a:solidFill>
            <a:schemeClr val="accent2"/>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2"/>
          </a:solidFill>
        </a:fill>
      </a:tcStyle>
    </a:firstRow>
  </a:tblStyle>
  <a:tblStyle styleId="{EB344D84-9AFB-497E-A393-DC336BA19D2E}" styleName="Medium Style 3 - Accent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autoAdjust="0"/>
    <p:restoredTop sz="94622" autoAdjust="0"/>
  </p:normalViewPr>
  <p:slideViewPr>
    <p:cSldViewPr>
      <p:cViewPr>
        <p:scale>
          <a:sx n="75" d="100"/>
          <a:sy n="75" d="100"/>
        </p:scale>
        <p:origin x="-366" y="2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28C499B-B886-4786-B7FE-1938E0DA3101}" type="datetimeFigureOut">
              <a:rPr lang="en-US" smtClean="0"/>
              <a:pPr/>
              <a:t>12/1/2008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8C499B-B886-4786-B7FE-1938E0DA3101}" type="datetimeFigureOut">
              <a:rPr lang="en-US" smtClean="0"/>
              <a:pPr/>
              <a:t>12/1/2008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8C499B-B886-4786-B7FE-1938E0DA3101}" type="datetimeFigureOut">
              <a:rPr lang="en-US" smtClean="0"/>
              <a:pPr/>
              <a:t>12/1/2008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28C499B-B886-4786-B7FE-1938E0DA3101}" type="datetimeFigureOut">
              <a:rPr lang="en-US" smtClean="0"/>
              <a:pPr/>
              <a:t>12/1/2008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28C499B-B886-4786-B7FE-1938E0DA3101}" type="datetimeFigureOut">
              <a:rPr lang="en-US" smtClean="0"/>
              <a:pPr/>
              <a:t>12/1/2008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28C499B-B886-4786-B7FE-1938E0DA3101}" type="datetimeFigureOut">
              <a:rPr lang="en-US" smtClean="0"/>
              <a:pPr/>
              <a:t>12/1/2008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28C499B-B886-4786-B7FE-1938E0DA3101}" type="datetimeFigureOut">
              <a:rPr lang="en-US" smtClean="0"/>
              <a:pPr/>
              <a:t>12/1/2008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28C499B-B886-4786-B7FE-1938E0DA3101}" type="datetimeFigureOut">
              <a:rPr lang="en-US" smtClean="0"/>
              <a:pPr/>
              <a:t>12/1/2008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28C499B-B886-4786-B7FE-1938E0DA3101}" type="datetimeFigureOut">
              <a:rPr lang="en-US" smtClean="0"/>
              <a:pPr/>
              <a:t>12/1/2008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8C499B-B886-4786-B7FE-1938E0DA3101}" type="datetimeFigureOut">
              <a:rPr lang="en-US" smtClean="0"/>
              <a:pPr/>
              <a:t>12/1/2008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28C499B-B886-4786-B7FE-1938E0DA3101}" type="datetimeFigureOut">
              <a:rPr lang="en-US" smtClean="0"/>
              <a:pPr/>
              <a:t>12/1/2008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6466BA6-D020-4AB4-951F-617E2B1D5202}"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8C499B-B886-4786-B7FE-1938E0DA3101}" type="datetimeFigureOut">
              <a:rPr lang="en-US" smtClean="0"/>
              <a:pPr/>
              <a:t>12/1/2008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6466BA6-D020-4AB4-951F-617E2B1D5202}"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5.jpeg"/><Relationship Id="rId7" Type="http://schemas.openxmlformats.org/officeDocument/2006/relationships/hyperlink" Target="http://www.babol-develop.com/photoofday/?picture=20"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hyperlink" Target="http://www.babol-develop.com/photoofday/?picture=7" TargetMode="External"/><Relationship Id="rId4" Type="http://schemas.openxmlformats.org/officeDocument/2006/relationships/image" Target="../media/image16.jpeg"/><Relationship Id="rId9"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8" Type="http://schemas.openxmlformats.org/officeDocument/2006/relationships/image" Target="../media/image26.jpeg"/><Relationship Id="rId3" Type="http://schemas.openxmlformats.org/officeDocument/2006/relationships/image" Target="../media/image21.jpeg"/><Relationship Id="rId7" Type="http://schemas.openxmlformats.org/officeDocument/2006/relationships/image" Target="../media/image25.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24.jpeg"/><Relationship Id="rId11" Type="http://schemas.openxmlformats.org/officeDocument/2006/relationships/image" Target="../media/image29.jpeg"/><Relationship Id="rId5" Type="http://schemas.openxmlformats.org/officeDocument/2006/relationships/image" Target="../media/image23.jpeg"/><Relationship Id="rId10" Type="http://schemas.openxmlformats.org/officeDocument/2006/relationships/image" Target="../media/image28.jpeg"/><Relationship Id="rId4" Type="http://schemas.openxmlformats.org/officeDocument/2006/relationships/image" Target="../media/image22.jpeg"/><Relationship Id="rId9" Type="http://schemas.openxmlformats.org/officeDocument/2006/relationships/image" Target="../media/image27.jpeg"/></Relationships>
</file>

<file path=ppt/slides/_rels/slide13.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21.jpeg"/><Relationship Id="rId7" Type="http://schemas.openxmlformats.org/officeDocument/2006/relationships/image" Target="../media/image33.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 Id="rId9" Type="http://schemas.openxmlformats.org/officeDocument/2006/relationships/image" Target="../media/image35.jpeg"/></Relationships>
</file>

<file path=ppt/slides/_rels/slide14.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hyperlink" Target="http://www.babol-develop.com/photoofday/?picture=13" TargetMode="External"/><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40.jpeg"/><Relationship Id="rId5" Type="http://schemas.openxmlformats.org/officeDocument/2006/relationships/image" Target="../media/image39.jpeg"/><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4.jpeg"/><Relationship Id="rId4" Type="http://schemas.openxmlformats.org/officeDocument/2006/relationships/image" Target="../media/image43.jpeg"/></Relationships>
</file>

<file path=ppt/slides/_rels/slide18.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7.jpeg"/><Relationship Id="rId4" Type="http://schemas.openxmlformats.org/officeDocument/2006/relationships/image" Target="../media/image46.jpeg"/></Relationships>
</file>

<file path=ppt/slides/_rels/slide1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49.jpeg"/></Relationships>
</file>

<file path=ppt/slides/_rels/slide2.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52.jpeg"/><Relationship Id="rId4" Type="http://schemas.openxmlformats.org/officeDocument/2006/relationships/image" Target="../media/image51.jpeg"/></Relationships>
</file>

<file path=ppt/slides/_rels/slide21.xml.rels><?xml version="1.0" encoding="UTF-8" standalone="yes"?>
<Relationships xmlns="http://schemas.openxmlformats.org/package/2006/relationships"><Relationship Id="rId3" Type="http://schemas.openxmlformats.org/officeDocument/2006/relationships/image" Target="../media/image53.jpeg"/><Relationship Id="rId7" Type="http://schemas.openxmlformats.org/officeDocument/2006/relationships/image" Target="../media/image57.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6.jpeg"/><Relationship Id="rId5" Type="http://schemas.openxmlformats.org/officeDocument/2006/relationships/image" Target="../media/image55.jpeg"/><Relationship Id="rId4" Type="http://schemas.openxmlformats.org/officeDocument/2006/relationships/image" Target="../media/image54.jpeg"/></Relationships>
</file>

<file path=ppt/slides/_rels/slide2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61.jpeg"/><Relationship Id="rId5" Type="http://schemas.openxmlformats.org/officeDocument/2006/relationships/image" Target="../media/image60.jpeg"/><Relationship Id="rId4" Type="http://schemas.openxmlformats.org/officeDocument/2006/relationships/image" Target="../media/image59.jpeg"/></Relationships>
</file>

<file path=ppt/slides/_rels/slide24.xml.rels><?xml version="1.0" encoding="UTF-8" standalone="yes"?>
<Relationships xmlns="http://schemas.openxmlformats.org/package/2006/relationships"><Relationship Id="rId3" Type="http://schemas.openxmlformats.org/officeDocument/2006/relationships/image" Target="../media/image62.jpeg"/><Relationship Id="rId7" Type="http://schemas.openxmlformats.org/officeDocument/2006/relationships/image" Target="../media/image64.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7.jpeg"/><Relationship Id="rId5" Type="http://schemas.openxmlformats.org/officeDocument/2006/relationships/hyperlink" Target="http://www.babol-develop.com/photoofday/?picture=7" TargetMode="External"/><Relationship Id="rId4" Type="http://schemas.openxmlformats.org/officeDocument/2006/relationships/image" Target="../media/image63.jpeg"/></Relationships>
</file>

<file path=ppt/slides/_rels/slide25.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67.jpeg"/><Relationship Id="rId4" Type="http://schemas.openxmlformats.org/officeDocument/2006/relationships/image" Target="../media/image66.jpeg"/></Relationships>
</file>

<file path=ppt/slides/_rels/slide26.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9.jpeg"/><Relationship Id="rId7" Type="http://schemas.openxmlformats.org/officeDocument/2006/relationships/image" Target="../media/image73.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2.jpeg"/><Relationship Id="rId5" Type="http://schemas.openxmlformats.org/officeDocument/2006/relationships/image" Target="../media/image71.jpeg"/><Relationship Id="rId4" Type="http://schemas.openxmlformats.org/officeDocument/2006/relationships/image" Target="../media/image70.jpeg"/></Relationships>
</file>

<file path=ppt/slides/_rels/slide28.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76.jpeg"/><Relationship Id="rId4" Type="http://schemas.openxmlformats.org/officeDocument/2006/relationships/image" Target="../media/image75.jpeg"/></Relationships>
</file>

<file path=ppt/slides/_rels/slide29.xml.rels><?xml version="1.0" encoding="UTF-8" standalone="yes"?>
<Relationships xmlns="http://schemas.openxmlformats.org/package/2006/relationships"><Relationship Id="rId8" Type="http://schemas.openxmlformats.org/officeDocument/2006/relationships/image" Target="../media/image80.jpeg"/><Relationship Id="rId3" Type="http://schemas.openxmlformats.org/officeDocument/2006/relationships/hyperlink" Target="http://www.babol-develop.com/ADD/360/h002.exe" TargetMode="External"/><Relationship Id="rId7" Type="http://schemas.openxmlformats.org/officeDocument/2006/relationships/image" Target="../media/image79.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78.jpeg"/><Relationship Id="rId5" Type="http://schemas.openxmlformats.org/officeDocument/2006/relationships/image" Target="../media/image50.jpeg"/><Relationship Id="rId4" Type="http://schemas.openxmlformats.org/officeDocument/2006/relationships/image" Target="../media/image77.jpeg"/></Relationships>
</file>

<file path=ppt/slides/_rels/slide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8" Type="http://schemas.openxmlformats.org/officeDocument/2006/relationships/image" Target="../media/image86.jpeg"/><Relationship Id="rId3" Type="http://schemas.openxmlformats.org/officeDocument/2006/relationships/image" Target="../media/image81.jpeg"/><Relationship Id="rId7" Type="http://schemas.openxmlformats.org/officeDocument/2006/relationships/image" Target="../media/image85.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84.jpeg"/><Relationship Id="rId5" Type="http://schemas.openxmlformats.org/officeDocument/2006/relationships/image" Target="../media/image83.jpeg"/><Relationship Id="rId4" Type="http://schemas.openxmlformats.org/officeDocument/2006/relationships/image" Target="../media/image82.jpeg"/></Relationships>
</file>

<file path=ppt/slides/_rels/slide31.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89.jpeg"/><Relationship Id="rId4" Type="http://schemas.openxmlformats.org/officeDocument/2006/relationships/image" Target="../media/image88.jpeg"/></Relationships>
</file>

<file path=ppt/slides/_rels/slide3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1.jpeg"/></Relationships>
</file>

<file path=ppt/slides/_rels/slide33.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3.jpeg"/></Relationships>
</file>

<file path=ppt/slides/_rels/slide34.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97.jpeg"/></Relationships>
</file>

<file path=ppt/slides/_rels/slide37.xml.rels><?xml version="1.0" encoding="UTF-8" standalone="yes"?>
<Relationships xmlns="http://schemas.openxmlformats.org/package/2006/relationships"><Relationship Id="rId3" Type="http://schemas.openxmlformats.org/officeDocument/2006/relationships/image" Target="../media/image98.pn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100.png"/><Relationship Id="rId4" Type="http://schemas.openxmlformats.org/officeDocument/2006/relationships/image" Target="../media/image99.png"/></Relationships>
</file>

<file path=ppt/slides/_rels/slide3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104.jpeg"/><Relationship Id="rId5" Type="http://schemas.openxmlformats.org/officeDocument/2006/relationships/image" Target="../media/image103.jpeg"/><Relationship Id="rId4" Type="http://schemas.openxmlformats.org/officeDocument/2006/relationships/image" Target="../media/image102.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40.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06.jpeg"/></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14.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a:p>
        </p:txBody>
      </p:sp>
      <p:pic>
        <p:nvPicPr>
          <p:cNvPr id="1026"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5" name="TextBox 4"/>
          <p:cNvSpPr txBox="1"/>
          <p:nvPr/>
        </p:nvSpPr>
        <p:spPr>
          <a:xfrm>
            <a:off x="142844" y="1785926"/>
            <a:ext cx="6546577" cy="369332"/>
          </a:xfrm>
          <a:prstGeom prst="rect">
            <a:avLst/>
          </a:prstGeom>
          <a:noFill/>
        </p:spPr>
        <p:txBody>
          <a:bodyPr wrap="square" rtlCol="0">
            <a:spAutoFit/>
          </a:bodyPr>
          <a:lstStyle/>
          <a:p>
            <a:endParaRPr lang="en-US" dirty="0"/>
          </a:p>
        </p:txBody>
      </p:sp>
      <p:sp>
        <p:nvSpPr>
          <p:cNvPr id="6" name="TextBox 5"/>
          <p:cNvSpPr txBox="1"/>
          <p:nvPr/>
        </p:nvSpPr>
        <p:spPr>
          <a:xfrm>
            <a:off x="4857752" y="1559470"/>
            <a:ext cx="1928826" cy="369332"/>
          </a:xfrm>
          <a:prstGeom prst="rect">
            <a:avLst/>
          </a:prstGeom>
          <a:noFill/>
        </p:spPr>
        <p:txBody>
          <a:bodyPr wrap="square" rtlCol="0">
            <a:spAutoFit/>
          </a:bodyPr>
          <a:lstStyle/>
          <a:p>
            <a:endParaRPr lang="en-US" dirty="0"/>
          </a:p>
        </p:txBody>
      </p:sp>
      <p:pic>
        <p:nvPicPr>
          <p:cNvPr id="4" name="Picture 2"/>
          <p:cNvPicPr>
            <a:picLocks noChangeAspect="1" noChangeArrowheads="1"/>
          </p:cNvPicPr>
          <p:nvPr/>
        </p:nvPicPr>
        <p:blipFill>
          <a:blip r:embed="rId3"/>
          <a:srcRect/>
          <a:stretch>
            <a:fillRect/>
          </a:stretch>
        </p:blipFill>
        <p:spPr bwMode="auto">
          <a:xfrm>
            <a:off x="214282" y="1357298"/>
            <a:ext cx="2071702" cy="1785950"/>
          </a:xfrm>
          <a:prstGeom prst="rect">
            <a:avLst/>
          </a:prstGeom>
          <a:noFill/>
          <a:ln w="9525">
            <a:noFill/>
            <a:miter lim="800000"/>
            <a:headEnd/>
            <a:tailEnd/>
          </a:ln>
          <a:effectLst/>
        </p:spPr>
      </p:pic>
      <p:sp>
        <p:nvSpPr>
          <p:cNvPr id="8" name="TextBox 7"/>
          <p:cNvSpPr txBox="1"/>
          <p:nvPr/>
        </p:nvSpPr>
        <p:spPr>
          <a:xfrm>
            <a:off x="4572000" y="1500174"/>
            <a:ext cx="2143140" cy="523220"/>
          </a:xfrm>
          <a:prstGeom prst="rect">
            <a:avLst/>
          </a:prstGeom>
          <a:noFill/>
        </p:spPr>
        <p:txBody>
          <a:bodyPr wrap="square" rtlCol="0">
            <a:spAutoFit/>
          </a:bodyPr>
          <a:lstStyle/>
          <a:p>
            <a:pPr algn="r"/>
            <a:r>
              <a:rPr lang="fa-IR" sz="2800" dirty="0" smtClean="0">
                <a:solidFill>
                  <a:srgbClr val="FFC000"/>
                </a:solidFill>
              </a:rPr>
              <a:t>موقعیت بابل:</a:t>
            </a:r>
            <a:endParaRPr lang="en-US" sz="2800" dirty="0">
              <a:solidFill>
                <a:srgbClr val="FFC000"/>
              </a:solidFill>
            </a:endParaRPr>
          </a:p>
        </p:txBody>
      </p:sp>
      <p:sp>
        <p:nvSpPr>
          <p:cNvPr id="9" name="TextBox 8"/>
          <p:cNvSpPr txBox="1"/>
          <p:nvPr/>
        </p:nvSpPr>
        <p:spPr>
          <a:xfrm>
            <a:off x="0" y="2143116"/>
            <a:ext cx="6685589" cy="3508653"/>
          </a:xfrm>
          <a:prstGeom prst="rect">
            <a:avLst/>
          </a:prstGeom>
          <a:noFill/>
        </p:spPr>
        <p:txBody>
          <a:bodyPr wrap="square" rtlCol="0">
            <a:spAutoFit/>
          </a:bodyPr>
          <a:lstStyle/>
          <a:p>
            <a:pPr algn="r"/>
            <a:r>
              <a:rPr lang="fa-IR" dirty="0" smtClean="0">
                <a:solidFill>
                  <a:schemeClr val="bg1"/>
                </a:solidFill>
              </a:rPr>
              <a:t>شهرستان بابل در قسمت مرکزی استان مازندران واقع شده</a:t>
            </a:r>
          </a:p>
          <a:p>
            <a:pPr algn="r"/>
            <a:r>
              <a:rPr lang="fa-IR" dirty="0" smtClean="0">
                <a:solidFill>
                  <a:schemeClr val="bg1"/>
                </a:solidFill>
              </a:rPr>
              <a:t>و با شهرهای بابلسر در شمال ، قائمشهر و پل سفید در </a:t>
            </a:r>
          </a:p>
          <a:p>
            <a:pPr algn="r"/>
            <a:r>
              <a:rPr lang="fa-IR" dirty="0" smtClean="0">
                <a:solidFill>
                  <a:schemeClr val="bg1"/>
                </a:solidFill>
              </a:rPr>
              <a:t>شرق ،آمل در غرب و سلسله جبال البرز و استان تهران در</a:t>
            </a:r>
          </a:p>
          <a:p>
            <a:pPr algn="r"/>
            <a:r>
              <a:rPr lang="fa-IR" dirty="0" smtClean="0">
                <a:solidFill>
                  <a:schemeClr val="bg1"/>
                </a:solidFill>
              </a:rPr>
              <a:t>جنوب همسایه است.</a:t>
            </a:r>
          </a:p>
          <a:p>
            <a:pPr algn="r"/>
            <a:r>
              <a:rPr lang="fa-IR" dirty="0" smtClean="0">
                <a:solidFill>
                  <a:schemeClr val="bg1"/>
                </a:solidFill>
              </a:rPr>
              <a:t>جنگل های طبیعی شهرستان بابل 49936 هکتار بوده و رودخانه بابل رود از رودهای مهم این شهر به شمار می رود.</a:t>
            </a:r>
          </a:p>
          <a:p>
            <a:pPr algn="r"/>
            <a:endParaRPr lang="fa-IR" dirty="0" smtClean="0">
              <a:solidFill>
                <a:schemeClr val="bg1"/>
              </a:solidFill>
            </a:endParaRPr>
          </a:p>
          <a:p>
            <a:pPr algn="r"/>
            <a:r>
              <a:rPr lang="fa-IR" sz="2400" dirty="0" smtClean="0">
                <a:solidFill>
                  <a:schemeClr val="bg1"/>
                </a:solidFill>
              </a:rPr>
              <a:t>دمای بابل:</a:t>
            </a:r>
          </a:p>
          <a:p>
            <a:pPr algn="r"/>
            <a:r>
              <a:rPr lang="fa-IR" dirty="0" smtClean="0">
                <a:solidFill>
                  <a:schemeClr val="bg1"/>
                </a:solidFill>
              </a:rPr>
              <a:t>بدلیل دامنه تغییرات پایین عرض جغرافیایی در منطقه مازندران (از جمله شهر بابل) عامل ارتفاع تنها عامل تعیین کننده دما در این منطقه خواهد بود. </a:t>
            </a:r>
          </a:p>
          <a:p>
            <a:pPr algn="r"/>
            <a:r>
              <a:rPr lang="fa-IR" dirty="0" smtClean="0">
                <a:solidFill>
                  <a:schemeClr val="bg1"/>
                </a:solidFill>
              </a:rPr>
              <a:t>ارتفاع بابل نیز نسبت به سطح دریاهای آزاد 5- متر و نسبت به دریای مازندران 52 متر است که نشان می دهد در منطقه ای پست و کم ارتفاع قرار گرفته است.</a:t>
            </a:r>
            <a:endParaRPr lang="en-US" dirty="0">
              <a:solidFill>
                <a:schemeClr val="bg1"/>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4643438" y="1357298"/>
            <a:ext cx="2214578" cy="369332"/>
          </a:xfrm>
          <a:prstGeom prst="rect">
            <a:avLst/>
          </a:prstGeom>
          <a:noFill/>
        </p:spPr>
        <p:txBody>
          <a:bodyPr wrap="square" rtlCol="0">
            <a:spAutoFit/>
          </a:bodyPr>
          <a:lstStyle/>
          <a:p>
            <a:pPr algn="r"/>
            <a:r>
              <a:rPr lang="fa-IR" dirty="0" smtClean="0">
                <a:solidFill>
                  <a:schemeClr val="bg1"/>
                </a:solidFill>
              </a:rPr>
              <a:t>محلات موجود در بافت:</a:t>
            </a:r>
            <a:endParaRPr lang="en-US" dirty="0">
              <a:solidFill>
                <a:schemeClr val="bg1"/>
              </a:solidFill>
            </a:endParaRPr>
          </a:p>
        </p:txBody>
      </p:sp>
      <p:sp>
        <p:nvSpPr>
          <p:cNvPr id="4" name="TextBox 3"/>
          <p:cNvSpPr txBox="1"/>
          <p:nvPr/>
        </p:nvSpPr>
        <p:spPr>
          <a:xfrm>
            <a:off x="2786050" y="1714488"/>
            <a:ext cx="4071966" cy="4524315"/>
          </a:xfrm>
          <a:prstGeom prst="rect">
            <a:avLst/>
          </a:prstGeom>
          <a:noFill/>
        </p:spPr>
        <p:txBody>
          <a:bodyPr wrap="square" rtlCol="0">
            <a:spAutoFit/>
          </a:bodyPr>
          <a:lstStyle/>
          <a:p>
            <a:pPr algn="r"/>
            <a:r>
              <a:rPr lang="fa-IR" dirty="0" smtClean="0">
                <a:solidFill>
                  <a:schemeClr val="bg1"/>
                </a:solidFill>
              </a:rPr>
              <a:t>بر اساس مطالعات میدانی و مصاحبه با افراد قدیمی و اسناد و مدارک موجود اسامی محلات از سمت جنوب به سمت شمال بافت قدیم حدود 37 محله دارد:</a:t>
            </a:r>
          </a:p>
          <a:p>
            <a:pPr algn="r"/>
            <a:r>
              <a:rPr lang="fa-IR" dirty="0" smtClean="0">
                <a:solidFill>
                  <a:schemeClr val="bg1"/>
                </a:solidFill>
              </a:rPr>
              <a:t>1- کاسه گر محله 2- سبزه میدان 3- عطار محله 4- بی سر تکیه 5- مسجد جامع 6- شاهکلا 7- گلشن 8- افراد اربن 9- مومن آباد 10- شمشیرگر محله </a:t>
            </a:r>
            <a:r>
              <a:rPr lang="fa-IR" sz="2400" dirty="0" smtClean="0">
                <a:solidFill>
                  <a:srgbClr val="FF0000"/>
                </a:solidFill>
              </a:rPr>
              <a:t>11</a:t>
            </a:r>
            <a:r>
              <a:rPr lang="fa-IR" dirty="0" smtClean="0">
                <a:solidFill>
                  <a:schemeClr val="bg1"/>
                </a:solidFill>
              </a:rPr>
              <a:t>- مراد بیک 12- میانکت 13- یهودی محله 14- سید جلال </a:t>
            </a:r>
            <a:r>
              <a:rPr lang="fa-IR" sz="2400" dirty="0" smtClean="0">
                <a:solidFill>
                  <a:srgbClr val="09FB5A"/>
                </a:solidFill>
              </a:rPr>
              <a:t>15</a:t>
            </a:r>
            <a:r>
              <a:rPr lang="fa-IR" dirty="0" smtClean="0">
                <a:solidFill>
                  <a:schemeClr val="bg1"/>
                </a:solidFill>
              </a:rPr>
              <a:t>- سر حمام </a:t>
            </a:r>
            <a:r>
              <a:rPr lang="fa-IR" sz="2400" dirty="0" smtClean="0">
                <a:solidFill>
                  <a:srgbClr val="FFFF00"/>
                </a:solidFill>
              </a:rPr>
              <a:t>16</a:t>
            </a:r>
            <a:r>
              <a:rPr lang="fa-IR" dirty="0" smtClean="0">
                <a:solidFill>
                  <a:schemeClr val="bg1"/>
                </a:solidFill>
              </a:rPr>
              <a:t>- پنج شنبه بازار( به انضمام حصیر فروشان ) 17- باقر ناظر 18- پیر اعلم 19- بید آباد 20- حمام(میرزا یوسف) 21- اجابن 22- طوقداربن </a:t>
            </a:r>
            <a:r>
              <a:rPr lang="fa-IR" sz="2400" dirty="0" smtClean="0">
                <a:solidFill>
                  <a:srgbClr val="FFC000"/>
                </a:solidFill>
              </a:rPr>
              <a:t>23</a:t>
            </a:r>
            <a:r>
              <a:rPr lang="fa-IR" dirty="0" smtClean="0">
                <a:solidFill>
                  <a:schemeClr val="bg1"/>
                </a:solidFill>
              </a:rPr>
              <a:t>- آستانه 24- چالدرزین 25- عرب خیل 26-شهدا 27- آهنگر کلا 28- زرگر محله 29- همت آباد 30- چهار سوق 31- چهارشنبه پیش 32- سنگ پل 33- کارخانه برق 34- نقیب کلا 35- برج بن 36- ایستگاه 37- قهاریه</a:t>
            </a:r>
            <a:endParaRPr lang="en-US" dirty="0">
              <a:solidFill>
                <a:schemeClr val="bg1"/>
              </a:solidFill>
            </a:endParaRPr>
          </a:p>
        </p:txBody>
      </p:sp>
      <p:pic>
        <p:nvPicPr>
          <p:cNvPr id="8194" name="Picture 2" descr="D:\pic\panjshanbe bazar\DSCN6547.JPG"/>
          <p:cNvPicPr>
            <a:picLocks noChangeAspect="1" noChangeArrowheads="1"/>
          </p:cNvPicPr>
          <p:nvPr/>
        </p:nvPicPr>
        <p:blipFill>
          <a:blip r:embed="rId3" cstate="print"/>
          <a:srcRect/>
          <a:stretch>
            <a:fillRect/>
          </a:stretch>
        </p:blipFill>
        <p:spPr bwMode="auto">
          <a:xfrm>
            <a:off x="0" y="3857628"/>
            <a:ext cx="1214446" cy="1357322"/>
          </a:xfrm>
          <a:prstGeom prst="rect">
            <a:avLst/>
          </a:prstGeom>
          <a:noFill/>
        </p:spPr>
      </p:pic>
      <p:pic>
        <p:nvPicPr>
          <p:cNvPr id="8195" name="Picture 3" descr="D:\pic\panjshanbe bazar\DSCN6495.JPG"/>
          <p:cNvPicPr>
            <a:picLocks noChangeAspect="1" noChangeArrowheads="1"/>
          </p:cNvPicPr>
          <p:nvPr/>
        </p:nvPicPr>
        <p:blipFill>
          <a:blip r:embed="rId4" cstate="print"/>
          <a:srcRect/>
          <a:stretch>
            <a:fillRect/>
          </a:stretch>
        </p:blipFill>
        <p:spPr bwMode="auto">
          <a:xfrm>
            <a:off x="0" y="1928802"/>
            <a:ext cx="1357290" cy="1214446"/>
          </a:xfrm>
          <a:prstGeom prst="rect">
            <a:avLst/>
          </a:prstGeom>
          <a:noFill/>
        </p:spPr>
      </p:pic>
      <p:pic>
        <p:nvPicPr>
          <p:cNvPr id="7" name="Picture 6" descr="تکیه حصیرفروشان">
            <a:hlinkClick r:id="rId5"/>
          </p:cNvPr>
          <p:cNvPicPr/>
          <p:nvPr/>
        </p:nvPicPr>
        <p:blipFill>
          <a:blip r:embed="rId6"/>
          <a:srcRect/>
          <a:stretch>
            <a:fillRect/>
          </a:stretch>
        </p:blipFill>
        <p:spPr bwMode="auto">
          <a:xfrm>
            <a:off x="1500166" y="3000372"/>
            <a:ext cx="1428760" cy="1500198"/>
          </a:xfrm>
          <a:prstGeom prst="rect">
            <a:avLst/>
          </a:prstGeom>
          <a:noFill/>
          <a:ln w="9525">
            <a:noFill/>
            <a:miter lim="800000"/>
            <a:headEnd/>
            <a:tailEnd/>
          </a:ln>
        </p:spPr>
      </p:pic>
      <p:pic>
        <p:nvPicPr>
          <p:cNvPr id="8" name="Picture 7" descr="سرحمام گرمابه میرزا یوسف">
            <a:hlinkClick r:id="rId7"/>
          </p:cNvPr>
          <p:cNvPicPr/>
          <p:nvPr/>
        </p:nvPicPr>
        <p:blipFill>
          <a:blip r:embed="rId8"/>
          <a:srcRect/>
          <a:stretch>
            <a:fillRect/>
          </a:stretch>
        </p:blipFill>
        <p:spPr bwMode="auto">
          <a:xfrm>
            <a:off x="1357290" y="4857760"/>
            <a:ext cx="1524000" cy="1190625"/>
          </a:xfrm>
          <a:prstGeom prst="rect">
            <a:avLst/>
          </a:prstGeom>
          <a:noFill/>
          <a:ln w="9525">
            <a:noFill/>
            <a:miter lim="800000"/>
            <a:headEnd/>
            <a:tailEnd/>
          </a:ln>
        </p:spPr>
      </p:pic>
      <p:pic>
        <p:nvPicPr>
          <p:cNvPr id="9" name="Picture 8" descr="http://bbnir.persiangig.com/image/babol-pic/emamzade-gahsem/01.jpg"/>
          <p:cNvPicPr/>
          <p:nvPr/>
        </p:nvPicPr>
        <p:blipFill>
          <a:blip r:embed="rId9" cstate="print"/>
          <a:srcRect/>
          <a:stretch>
            <a:fillRect/>
          </a:stretch>
        </p:blipFill>
        <p:spPr bwMode="auto">
          <a:xfrm>
            <a:off x="1571604" y="1285860"/>
            <a:ext cx="1257288" cy="1381597"/>
          </a:xfrm>
          <a:prstGeom prst="rect">
            <a:avLst/>
          </a:prstGeom>
          <a:noFill/>
          <a:ln w="9525">
            <a:noFill/>
            <a:miter lim="800000"/>
            <a:headEnd/>
            <a:tailEnd/>
          </a:ln>
        </p:spPr>
      </p:pic>
      <p:sp>
        <p:nvSpPr>
          <p:cNvPr id="16" name="TextBox 15"/>
          <p:cNvSpPr txBox="1"/>
          <p:nvPr/>
        </p:nvSpPr>
        <p:spPr>
          <a:xfrm>
            <a:off x="1643042" y="1428736"/>
            <a:ext cx="714380" cy="461665"/>
          </a:xfrm>
          <a:prstGeom prst="rect">
            <a:avLst/>
          </a:prstGeom>
          <a:noFill/>
        </p:spPr>
        <p:txBody>
          <a:bodyPr wrap="square" rtlCol="0">
            <a:spAutoFit/>
          </a:bodyPr>
          <a:lstStyle/>
          <a:p>
            <a:pPr algn="r"/>
            <a:r>
              <a:rPr lang="fa-IR" sz="2400" dirty="0" smtClean="0">
                <a:solidFill>
                  <a:srgbClr val="FFC000"/>
                </a:solidFill>
              </a:rPr>
              <a:t>23</a:t>
            </a:r>
            <a:endParaRPr lang="en-US" sz="2400" dirty="0">
              <a:solidFill>
                <a:srgbClr val="FFC000"/>
              </a:solidFill>
            </a:endParaRPr>
          </a:p>
        </p:txBody>
      </p:sp>
      <p:sp>
        <p:nvSpPr>
          <p:cNvPr id="18" name="TextBox 17"/>
          <p:cNvSpPr txBox="1"/>
          <p:nvPr/>
        </p:nvSpPr>
        <p:spPr>
          <a:xfrm>
            <a:off x="1000100" y="3000372"/>
            <a:ext cx="571504" cy="523220"/>
          </a:xfrm>
          <a:prstGeom prst="rect">
            <a:avLst/>
          </a:prstGeom>
          <a:noFill/>
        </p:spPr>
        <p:txBody>
          <a:bodyPr wrap="square" rtlCol="0">
            <a:spAutoFit/>
          </a:bodyPr>
          <a:lstStyle/>
          <a:p>
            <a:pPr algn="r"/>
            <a:r>
              <a:rPr lang="fa-IR" sz="2800" dirty="0" smtClean="0">
                <a:solidFill>
                  <a:srgbClr val="FFFF00"/>
                </a:solidFill>
              </a:rPr>
              <a:t>16</a:t>
            </a:r>
            <a:endParaRPr lang="en-US" sz="2800" dirty="0">
              <a:solidFill>
                <a:srgbClr val="FFFF00"/>
              </a:solidFill>
            </a:endParaRPr>
          </a:p>
        </p:txBody>
      </p:sp>
      <p:sp>
        <p:nvSpPr>
          <p:cNvPr id="20" name="TextBox 19"/>
          <p:cNvSpPr txBox="1"/>
          <p:nvPr/>
        </p:nvSpPr>
        <p:spPr>
          <a:xfrm>
            <a:off x="1714480" y="4500570"/>
            <a:ext cx="714380" cy="584775"/>
          </a:xfrm>
          <a:prstGeom prst="rect">
            <a:avLst/>
          </a:prstGeom>
          <a:noFill/>
        </p:spPr>
        <p:txBody>
          <a:bodyPr wrap="square" rtlCol="0">
            <a:spAutoFit/>
          </a:bodyPr>
          <a:lstStyle/>
          <a:p>
            <a:pPr algn="r"/>
            <a:r>
              <a:rPr lang="fa-IR" sz="3200" dirty="0" smtClean="0">
                <a:solidFill>
                  <a:srgbClr val="09FB5A"/>
                </a:solidFill>
              </a:rPr>
              <a:t>15</a:t>
            </a:r>
            <a:endParaRPr lang="en-US" sz="3200" dirty="0">
              <a:solidFill>
                <a:srgbClr val="09FB5A"/>
              </a:solidFill>
            </a:endParaRPr>
          </a:p>
        </p:txBody>
      </p:sp>
      <p:sp>
        <p:nvSpPr>
          <p:cNvPr id="21" name="TextBox 20"/>
          <p:cNvSpPr txBox="1"/>
          <p:nvPr/>
        </p:nvSpPr>
        <p:spPr>
          <a:xfrm>
            <a:off x="0" y="5143512"/>
            <a:ext cx="714380" cy="523220"/>
          </a:xfrm>
          <a:prstGeom prst="rect">
            <a:avLst/>
          </a:prstGeom>
          <a:noFill/>
        </p:spPr>
        <p:txBody>
          <a:bodyPr wrap="square" rtlCol="0">
            <a:spAutoFit/>
          </a:bodyPr>
          <a:lstStyle/>
          <a:p>
            <a:pPr algn="r"/>
            <a:r>
              <a:rPr lang="fa-IR" sz="2800" dirty="0" smtClean="0">
                <a:solidFill>
                  <a:srgbClr val="FF0000"/>
                </a:solidFill>
              </a:rPr>
              <a:t>11</a:t>
            </a:r>
            <a:endParaRPr lang="en-US" sz="2800" dirty="0">
              <a:solidFill>
                <a:srgbClr val="FF0000"/>
              </a:solidFill>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29698" name="Picture 2" descr="C:\Documents and Settings\maryam\Desktop\siamak\New Folder\1.JPG"/>
          <p:cNvPicPr>
            <a:picLocks noChangeAspect="1" noChangeArrowheads="1"/>
          </p:cNvPicPr>
          <p:nvPr/>
        </p:nvPicPr>
        <p:blipFill>
          <a:blip r:embed="rId3"/>
          <a:srcRect l="12842" t="1094" r="13567" b="398"/>
          <a:stretch>
            <a:fillRect/>
          </a:stretch>
        </p:blipFill>
        <p:spPr bwMode="auto">
          <a:xfrm>
            <a:off x="0" y="1357298"/>
            <a:ext cx="4071966" cy="4786346"/>
          </a:xfrm>
          <a:prstGeom prst="rect">
            <a:avLst/>
          </a:prstGeom>
          <a:ln>
            <a:noFill/>
          </a:ln>
          <a:effectLst>
            <a:softEdge rad="112500"/>
          </a:effectLst>
        </p:spPr>
      </p:pic>
      <p:cxnSp>
        <p:nvCxnSpPr>
          <p:cNvPr id="5" name="Straight Connector 4"/>
          <p:cNvCxnSpPr/>
          <p:nvPr/>
        </p:nvCxnSpPr>
        <p:spPr>
          <a:xfrm rot="5400000">
            <a:off x="1428728" y="2571744"/>
            <a:ext cx="1214446" cy="785818"/>
          </a:xfrm>
          <a:prstGeom prst="line">
            <a:avLst/>
          </a:prstGeom>
          <a:ln w="57150">
            <a:solidFill>
              <a:srgbClr val="C00000"/>
            </a:solidFill>
            <a:prstDash val="solid"/>
            <a:headEnd type="triangle" w="med" len="med"/>
            <a:tailEnd type="none" w="med" len="med"/>
          </a:ln>
        </p:spPr>
        <p:style>
          <a:lnRef idx="1">
            <a:schemeClr val="accent1"/>
          </a:lnRef>
          <a:fillRef idx="0">
            <a:schemeClr val="accent1"/>
          </a:fillRef>
          <a:effectRef idx="0">
            <a:schemeClr val="accent1"/>
          </a:effectRef>
          <a:fontRef idx="minor">
            <a:schemeClr val="tx1"/>
          </a:fontRef>
        </p:style>
      </p:cxnSp>
      <p:sp>
        <p:nvSpPr>
          <p:cNvPr id="6" name="Freeform 5"/>
          <p:cNvSpPr/>
          <p:nvPr/>
        </p:nvSpPr>
        <p:spPr>
          <a:xfrm>
            <a:off x="2220209" y="2389284"/>
            <a:ext cx="856411" cy="652341"/>
          </a:xfrm>
          <a:custGeom>
            <a:avLst/>
            <a:gdLst>
              <a:gd name="connsiteX0" fmla="*/ 243591 w 856411"/>
              <a:gd name="connsiteY0" fmla="*/ 49116 h 652341"/>
              <a:gd name="connsiteX1" fmla="*/ 624591 w 856411"/>
              <a:gd name="connsiteY1" fmla="*/ 74516 h 652341"/>
              <a:gd name="connsiteX2" fmla="*/ 649991 w 856411"/>
              <a:gd name="connsiteY2" fmla="*/ 112616 h 652341"/>
              <a:gd name="connsiteX3" fmla="*/ 688091 w 856411"/>
              <a:gd name="connsiteY3" fmla="*/ 125316 h 652341"/>
              <a:gd name="connsiteX4" fmla="*/ 713491 w 856411"/>
              <a:gd name="connsiteY4" fmla="*/ 163416 h 652341"/>
              <a:gd name="connsiteX5" fmla="*/ 764291 w 856411"/>
              <a:gd name="connsiteY5" fmla="*/ 417416 h 652341"/>
              <a:gd name="connsiteX6" fmla="*/ 776991 w 856411"/>
              <a:gd name="connsiteY6" fmla="*/ 455516 h 652341"/>
              <a:gd name="connsiteX7" fmla="*/ 789691 w 856411"/>
              <a:gd name="connsiteY7" fmla="*/ 607916 h 652341"/>
              <a:gd name="connsiteX8" fmla="*/ 700791 w 856411"/>
              <a:gd name="connsiteY8" fmla="*/ 620616 h 652341"/>
              <a:gd name="connsiteX9" fmla="*/ 535691 w 856411"/>
              <a:gd name="connsiteY9" fmla="*/ 620616 h 652341"/>
              <a:gd name="connsiteX10" fmla="*/ 522991 w 856411"/>
              <a:gd name="connsiteY10" fmla="*/ 582516 h 652341"/>
              <a:gd name="connsiteX11" fmla="*/ 484891 w 856411"/>
              <a:gd name="connsiteY11" fmla="*/ 557116 h 652341"/>
              <a:gd name="connsiteX12" fmla="*/ 116591 w 856411"/>
              <a:gd name="connsiteY12" fmla="*/ 557116 h 652341"/>
              <a:gd name="connsiteX13" fmla="*/ 40391 w 856411"/>
              <a:gd name="connsiteY13" fmla="*/ 531716 h 652341"/>
              <a:gd name="connsiteX14" fmla="*/ 2291 w 856411"/>
              <a:gd name="connsiteY14" fmla="*/ 506316 h 652341"/>
              <a:gd name="connsiteX15" fmla="*/ 14991 w 856411"/>
              <a:gd name="connsiteY15" fmla="*/ 353916 h 652341"/>
              <a:gd name="connsiteX16" fmla="*/ 53091 w 856411"/>
              <a:gd name="connsiteY16" fmla="*/ 341216 h 652341"/>
              <a:gd name="connsiteX17" fmla="*/ 78491 w 856411"/>
              <a:gd name="connsiteY17" fmla="*/ 303116 h 652341"/>
              <a:gd name="connsiteX18" fmla="*/ 116591 w 856411"/>
              <a:gd name="connsiteY18" fmla="*/ 265016 h 652341"/>
              <a:gd name="connsiteX19" fmla="*/ 141991 w 856411"/>
              <a:gd name="connsiteY19" fmla="*/ 163416 h 652341"/>
              <a:gd name="connsiteX20" fmla="*/ 154691 w 856411"/>
              <a:gd name="connsiteY20" fmla="*/ 112616 h 652341"/>
              <a:gd name="connsiteX21" fmla="*/ 243591 w 856411"/>
              <a:gd name="connsiteY21" fmla="*/ 49116 h 6523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56411" h="652341">
                <a:moveTo>
                  <a:pt x="243591" y="49116"/>
                </a:moveTo>
                <a:cubicBezTo>
                  <a:pt x="321908" y="42766"/>
                  <a:pt x="84353" y="0"/>
                  <a:pt x="624591" y="74516"/>
                </a:cubicBezTo>
                <a:cubicBezTo>
                  <a:pt x="639711" y="76602"/>
                  <a:pt x="638072" y="103081"/>
                  <a:pt x="649991" y="112616"/>
                </a:cubicBezTo>
                <a:cubicBezTo>
                  <a:pt x="660444" y="120979"/>
                  <a:pt x="675391" y="121083"/>
                  <a:pt x="688091" y="125316"/>
                </a:cubicBezTo>
                <a:cubicBezTo>
                  <a:pt x="696558" y="138016"/>
                  <a:pt x="711429" y="148292"/>
                  <a:pt x="713491" y="163416"/>
                </a:cubicBezTo>
                <a:cubicBezTo>
                  <a:pt x="749234" y="425531"/>
                  <a:pt x="646067" y="378008"/>
                  <a:pt x="764291" y="417416"/>
                </a:cubicBezTo>
                <a:cubicBezTo>
                  <a:pt x="768524" y="430116"/>
                  <a:pt x="771004" y="443542"/>
                  <a:pt x="776991" y="455516"/>
                </a:cubicBezTo>
                <a:cubicBezTo>
                  <a:pt x="802817" y="507169"/>
                  <a:pt x="856411" y="524516"/>
                  <a:pt x="789691" y="607916"/>
                </a:cubicBezTo>
                <a:cubicBezTo>
                  <a:pt x="770991" y="631291"/>
                  <a:pt x="730424" y="616383"/>
                  <a:pt x="700791" y="620616"/>
                </a:cubicBezTo>
                <a:cubicBezTo>
                  <a:pt x="639031" y="641203"/>
                  <a:pt x="622934" y="652341"/>
                  <a:pt x="535691" y="620616"/>
                </a:cubicBezTo>
                <a:cubicBezTo>
                  <a:pt x="523110" y="616041"/>
                  <a:pt x="531354" y="592969"/>
                  <a:pt x="522991" y="582516"/>
                </a:cubicBezTo>
                <a:cubicBezTo>
                  <a:pt x="513456" y="570597"/>
                  <a:pt x="497591" y="565583"/>
                  <a:pt x="484891" y="557116"/>
                </a:cubicBezTo>
                <a:cubicBezTo>
                  <a:pt x="324875" y="569425"/>
                  <a:pt x="285431" y="580140"/>
                  <a:pt x="116591" y="557116"/>
                </a:cubicBezTo>
                <a:cubicBezTo>
                  <a:pt x="90063" y="553498"/>
                  <a:pt x="62668" y="546568"/>
                  <a:pt x="40391" y="531716"/>
                </a:cubicBezTo>
                <a:lnTo>
                  <a:pt x="2291" y="506316"/>
                </a:lnTo>
                <a:cubicBezTo>
                  <a:pt x="6524" y="455516"/>
                  <a:pt x="0" y="402638"/>
                  <a:pt x="14991" y="353916"/>
                </a:cubicBezTo>
                <a:cubicBezTo>
                  <a:pt x="18928" y="341121"/>
                  <a:pt x="42638" y="349579"/>
                  <a:pt x="53091" y="341216"/>
                </a:cubicBezTo>
                <a:cubicBezTo>
                  <a:pt x="65010" y="331681"/>
                  <a:pt x="68720" y="314842"/>
                  <a:pt x="78491" y="303116"/>
                </a:cubicBezTo>
                <a:cubicBezTo>
                  <a:pt x="89989" y="289318"/>
                  <a:pt x="103891" y="277716"/>
                  <a:pt x="116591" y="265016"/>
                </a:cubicBezTo>
                <a:lnTo>
                  <a:pt x="141991" y="163416"/>
                </a:lnTo>
                <a:cubicBezTo>
                  <a:pt x="146224" y="146483"/>
                  <a:pt x="137758" y="116849"/>
                  <a:pt x="154691" y="112616"/>
                </a:cubicBezTo>
                <a:cubicBezTo>
                  <a:pt x="211299" y="98464"/>
                  <a:pt x="165274" y="55466"/>
                  <a:pt x="243591" y="49116"/>
                </a:cubicBezTo>
                <a:close/>
              </a:path>
            </a:pathLst>
          </a:cu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Freeform 6"/>
          <p:cNvSpPr/>
          <p:nvPr/>
        </p:nvSpPr>
        <p:spPr>
          <a:xfrm>
            <a:off x="2260600" y="2933700"/>
            <a:ext cx="407739" cy="359833"/>
          </a:xfrm>
          <a:custGeom>
            <a:avLst/>
            <a:gdLst>
              <a:gd name="connsiteX0" fmla="*/ 406400 w 407739"/>
              <a:gd name="connsiteY0" fmla="*/ 0 h 359833"/>
              <a:gd name="connsiteX1" fmla="*/ 381000 w 407739"/>
              <a:gd name="connsiteY1" fmla="*/ 88900 h 359833"/>
              <a:gd name="connsiteX2" fmla="*/ 304800 w 407739"/>
              <a:gd name="connsiteY2" fmla="*/ 139700 h 359833"/>
              <a:gd name="connsiteX3" fmla="*/ 254000 w 407739"/>
              <a:gd name="connsiteY3" fmla="*/ 203200 h 359833"/>
              <a:gd name="connsiteX4" fmla="*/ 203200 w 407739"/>
              <a:gd name="connsiteY4" fmla="*/ 279400 h 359833"/>
              <a:gd name="connsiteX5" fmla="*/ 190500 w 407739"/>
              <a:gd name="connsiteY5" fmla="*/ 317500 h 359833"/>
              <a:gd name="connsiteX6" fmla="*/ 152400 w 407739"/>
              <a:gd name="connsiteY6" fmla="*/ 330200 h 359833"/>
              <a:gd name="connsiteX7" fmla="*/ 114300 w 407739"/>
              <a:gd name="connsiteY7" fmla="*/ 355600 h 359833"/>
              <a:gd name="connsiteX8" fmla="*/ 12700 w 407739"/>
              <a:gd name="connsiteY8" fmla="*/ 342900 h 359833"/>
              <a:gd name="connsiteX9" fmla="*/ 25400 w 407739"/>
              <a:gd name="connsiteY9" fmla="*/ 304800 h 359833"/>
              <a:gd name="connsiteX10" fmla="*/ 0 w 407739"/>
              <a:gd name="connsiteY10" fmla="*/ 190500 h 359833"/>
              <a:gd name="connsiteX11" fmla="*/ 50800 w 407739"/>
              <a:gd name="connsiteY11" fmla="*/ 114300 h 359833"/>
              <a:gd name="connsiteX12" fmla="*/ 63500 w 407739"/>
              <a:gd name="connsiteY12" fmla="*/ 50800 h 359833"/>
              <a:gd name="connsiteX13" fmla="*/ 368300 w 407739"/>
              <a:gd name="connsiteY13" fmla="*/ 38100 h 359833"/>
              <a:gd name="connsiteX14" fmla="*/ 393700 w 407739"/>
              <a:gd name="connsiteY14" fmla="*/ 0 h 359833"/>
              <a:gd name="connsiteX15" fmla="*/ 406400 w 407739"/>
              <a:gd name="connsiteY15" fmla="*/ 50800 h 359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7739" h="359833">
                <a:moveTo>
                  <a:pt x="406400" y="0"/>
                </a:moveTo>
                <a:cubicBezTo>
                  <a:pt x="406290" y="439"/>
                  <a:pt x="387073" y="82827"/>
                  <a:pt x="381000" y="88900"/>
                </a:cubicBezTo>
                <a:cubicBezTo>
                  <a:pt x="359414" y="110486"/>
                  <a:pt x="304800" y="139700"/>
                  <a:pt x="304800" y="139700"/>
                </a:cubicBezTo>
                <a:cubicBezTo>
                  <a:pt x="276200" y="225500"/>
                  <a:pt x="315864" y="132498"/>
                  <a:pt x="254000" y="203200"/>
                </a:cubicBezTo>
                <a:cubicBezTo>
                  <a:pt x="233898" y="226174"/>
                  <a:pt x="212853" y="250440"/>
                  <a:pt x="203200" y="279400"/>
                </a:cubicBezTo>
                <a:cubicBezTo>
                  <a:pt x="198967" y="292100"/>
                  <a:pt x="199966" y="308034"/>
                  <a:pt x="190500" y="317500"/>
                </a:cubicBezTo>
                <a:cubicBezTo>
                  <a:pt x="181034" y="326966"/>
                  <a:pt x="164374" y="324213"/>
                  <a:pt x="152400" y="330200"/>
                </a:cubicBezTo>
                <a:cubicBezTo>
                  <a:pt x="138748" y="337026"/>
                  <a:pt x="127000" y="347133"/>
                  <a:pt x="114300" y="355600"/>
                </a:cubicBezTo>
                <a:cubicBezTo>
                  <a:pt x="80433" y="351367"/>
                  <a:pt x="42333" y="359833"/>
                  <a:pt x="12700" y="342900"/>
                </a:cubicBezTo>
                <a:cubicBezTo>
                  <a:pt x="1077" y="336258"/>
                  <a:pt x="25400" y="318187"/>
                  <a:pt x="25400" y="304800"/>
                </a:cubicBezTo>
                <a:cubicBezTo>
                  <a:pt x="25400" y="260098"/>
                  <a:pt x="13096" y="229789"/>
                  <a:pt x="0" y="190500"/>
                </a:cubicBezTo>
                <a:cubicBezTo>
                  <a:pt x="16933" y="165100"/>
                  <a:pt x="44813" y="144234"/>
                  <a:pt x="50800" y="114300"/>
                </a:cubicBezTo>
                <a:cubicBezTo>
                  <a:pt x="55033" y="93133"/>
                  <a:pt x="42510" y="55838"/>
                  <a:pt x="63500" y="50800"/>
                </a:cubicBezTo>
                <a:cubicBezTo>
                  <a:pt x="162380" y="27069"/>
                  <a:pt x="266700" y="42333"/>
                  <a:pt x="368300" y="38100"/>
                </a:cubicBezTo>
                <a:cubicBezTo>
                  <a:pt x="376767" y="25400"/>
                  <a:pt x="378436" y="0"/>
                  <a:pt x="393700" y="0"/>
                </a:cubicBezTo>
                <a:cubicBezTo>
                  <a:pt x="407739" y="0"/>
                  <a:pt x="406400" y="38031"/>
                  <a:pt x="406400" y="50800"/>
                </a:cubicBezTo>
              </a:path>
            </a:pathLst>
          </a:custGeom>
          <a:solidFill>
            <a:srgbClr val="FFFF00"/>
          </a:solidFill>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8" name="Freeform 7"/>
          <p:cNvSpPr/>
          <p:nvPr/>
        </p:nvSpPr>
        <p:spPr>
          <a:xfrm>
            <a:off x="1938128" y="2781300"/>
            <a:ext cx="385972" cy="504766"/>
          </a:xfrm>
          <a:custGeom>
            <a:avLst/>
            <a:gdLst>
              <a:gd name="connsiteX0" fmla="*/ 385972 w 385972"/>
              <a:gd name="connsiteY0" fmla="*/ 165100 h 504766"/>
              <a:gd name="connsiteX1" fmla="*/ 322472 w 385972"/>
              <a:gd name="connsiteY1" fmla="*/ 152400 h 504766"/>
              <a:gd name="connsiteX2" fmla="*/ 258972 w 385972"/>
              <a:gd name="connsiteY2" fmla="*/ 38100 h 504766"/>
              <a:gd name="connsiteX3" fmla="*/ 220872 w 385972"/>
              <a:gd name="connsiteY3" fmla="*/ 0 h 504766"/>
              <a:gd name="connsiteX4" fmla="*/ 208172 w 385972"/>
              <a:gd name="connsiteY4" fmla="*/ 38100 h 504766"/>
              <a:gd name="connsiteX5" fmla="*/ 195472 w 385972"/>
              <a:gd name="connsiteY5" fmla="*/ 114300 h 504766"/>
              <a:gd name="connsiteX6" fmla="*/ 144672 w 385972"/>
              <a:gd name="connsiteY6" fmla="*/ 190500 h 504766"/>
              <a:gd name="connsiteX7" fmla="*/ 131972 w 385972"/>
              <a:gd name="connsiteY7" fmla="*/ 228600 h 504766"/>
              <a:gd name="connsiteX8" fmla="*/ 119272 w 385972"/>
              <a:gd name="connsiteY8" fmla="*/ 304800 h 504766"/>
              <a:gd name="connsiteX9" fmla="*/ 43072 w 385972"/>
              <a:gd name="connsiteY9" fmla="*/ 355600 h 504766"/>
              <a:gd name="connsiteX10" fmla="*/ 17672 w 385972"/>
              <a:gd name="connsiteY10" fmla="*/ 406400 h 504766"/>
              <a:gd name="connsiteX11" fmla="*/ 4972 w 385972"/>
              <a:gd name="connsiteY11" fmla="*/ 444500 h 504766"/>
              <a:gd name="connsiteX12" fmla="*/ 43072 w 385972"/>
              <a:gd name="connsiteY12" fmla="*/ 469900 h 504766"/>
              <a:gd name="connsiteX13" fmla="*/ 284372 w 385972"/>
              <a:gd name="connsiteY13" fmla="*/ 482600 h 504766"/>
              <a:gd name="connsiteX14" fmla="*/ 347872 w 385972"/>
              <a:gd name="connsiteY14" fmla="*/ 469900 h 50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5972" h="504766">
                <a:moveTo>
                  <a:pt x="385972" y="165100"/>
                </a:moveTo>
                <a:cubicBezTo>
                  <a:pt x="364805" y="160867"/>
                  <a:pt x="339511" y="165652"/>
                  <a:pt x="322472" y="152400"/>
                </a:cubicBezTo>
                <a:cubicBezTo>
                  <a:pt x="216603" y="70058"/>
                  <a:pt x="302218" y="102969"/>
                  <a:pt x="258972" y="38100"/>
                </a:cubicBezTo>
                <a:cubicBezTo>
                  <a:pt x="249009" y="23156"/>
                  <a:pt x="233572" y="12700"/>
                  <a:pt x="220872" y="0"/>
                </a:cubicBezTo>
                <a:cubicBezTo>
                  <a:pt x="216639" y="12700"/>
                  <a:pt x="211076" y="25032"/>
                  <a:pt x="208172" y="38100"/>
                </a:cubicBezTo>
                <a:cubicBezTo>
                  <a:pt x="202586" y="63237"/>
                  <a:pt x="205376" y="90530"/>
                  <a:pt x="195472" y="114300"/>
                </a:cubicBezTo>
                <a:cubicBezTo>
                  <a:pt x="183731" y="142479"/>
                  <a:pt x="154325" y="161540"/>
                  <a:pt x="144672" y="190500"/>
                </a:cubicBezTo>
                <a:cubicBezTo>
                  <a:pt x="140439" y="203200"/>
                  <a:pt x="134876" y="215532"/>
                  <a:pt x="131972" y="228600"/>
                </a:cubicBezTo>
                <a:cubicBezTo>
                  <a:pt x="126386" y="253737"/>
                  <a:pt x="134039" y="283704"/>
                  <a:pt x="119272" y="304800"/>
                </a:cubicBezTo>
                <a:cubicBezTo>
                  <a:pt x="101766" y="329809"/>
                  <a:pt x="43072" y="355600"/>
                  <a:pt x="43072" y="355600"/>
                </a:cubicBezTo>
                <a:cubicBezTo>
                  <a:pt x="34605" y="372533"/>
                  <a:pt x="25130" y="388999"/>
                  <a:pt x="17672" y="406400"/>
                </a:cubicBezTo>
                <a:cubicBezTo>
                  <a:pt x="12399" y="418705"/>
                  <a:pt x="0" y="432071"/>
                  <a:pt x="4972" y="444500"/>
                </a:cubicBezTo>
                <a:cubicBezTo>
                  <a:pt x="10641" y="458672"/>
                  <a:pt x="27948" y="467838"/>
                  <a:pt x="43072" y="469900"/>
                </a:cubicBezTo>
                <a:cubicBezTo>
                  <a:pt x="122878" y="480783"/>
                  <a:pt x="203939" y="478367"/>
                  <a:pt x="284372" y="482600"/>
                </a:cubicBezTo>
                <a:cubicBezTo>
                  <a:pt x="333831" y="499086"/>
                  <a:pt x="313006" y="504766"/>
                  <a:pt x="347872" y="469900"/>
                </a:cubicBezTo>
              </a:path>
            </a:pathLst>
          </a:custGeom>
          <a:solidFill>
            <a:srgbClr val="FFFF00"/>
          </a:solidFill>
          <a:ln w="38100">
            <a:solidFill>
              <a:srgbClr val="FFC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0" name="Freeform 9"/>
          <p:cNvSpPr/>
          <p:nvPr/>
        </p:nvSpPr>
        <p:spPr>
          <a:xfrm>
            <a:off x="365587" y="1320800"/>
            <a:ext cx="3701147" cy="4076634"/>
          </a:xfrm>
          <a:custGeom>
            <a:avLst/>
            <a:gdLst>
              <a:gd name="connsiteX0" fmla="*/ 2225213 w 3701147"/>
              <a:gd name="connsiteY0" fmla="*/ 457200 h 4076634"/>
              <a:gd name="connsiteX1" fmla="*/ 2326813 w 3701147"/>
              <a:gd name="connsiteY1" fmla="*/ 444500 h 4076634"/>
              <a:gd name="connsiteX2" fmla="*/ 2377613 w 3701147"/>
              <a:gd name="connsiteY2" fmla="*/ 381000 h 4076634"/>
              <a:gd name="connsiteX3" fmla="*/ 2441113 w 3701147"/>
              <a:gd name="connsiteY3" fmla="*/ 304800 h 4076634"/>
              <a:gd name="connsiteX4" fmla="*/ 2479213 w 3701147"/>
              <a:gd name="connsiteY4" fmla="*/ 228600 h 4076634"/>
              <a:gd name="connsiteX5" fmla="*/ 2631613 w 3701147"/>
              <a:gd name="connsiteY5" fmla="*/ 152400 h 4076634"/>
              <a:gd name="connsiteX6" fmla="*/ 2771313 w 3701147"/>
              <a:gd name="connsiteY6" fmla="*/ 139700 h 4076634"/>
              <a:gd name="connsiteX7" fmla="*/ 2809413 w 3701147"/>
              <a:gd name="connsiteY7" fmla="*/ 101600 h 4076634"/>
              <a:gd name="connsiteX8" fmla="*/ 2885613 w 3701147"/>
              <a:gd name="connsiteY8" fmla="*/ 50800 h 4076634"/>
              <a:gd name="connsiteX9" fmla="*/ 2898313 w 3701147"/>
              <a:gd name="connsiteY9" fmla="*/ 88900 h 4076634"/>
              <a:gd name="connsiteX10" fmla="*/ 2936413 w 3701147"/>
              <a:gd name="connsiteY10" fmla="*/ 101600 h 4076634"/>
              <a:gd name="connsiteX11" fmla="*/ 3012613 w 3701147"/>
              <a:gd name="connsiteY11" fmla="*/ 114300 h 4076634"/>
              <a:gd name="connsiteX12" fmla="*/ 3050713 w 3701147"/>
              <a:gd name="connsiteY12" fmla="*/ 152400 h 4076634"/>
              <a:gd name="connsiteX13" fmla="*/ 3076113 w 3701147"/>
              <a:gd name="connsiteY13" fmla="*/ 228600 h 4076634"/>
              <a:gd name="connsiteX14" fmla="*/ 3088813 w 3701147"/>
              <a:gd name="connsiteY14" fmla="*/ 330200 h 4076634"/>
              <a:gd name="connsiteX15" fmla="*/ 3114213 w 3701147"/>
              <a:gd name="connsiteY15" fmla="*/ 368300 h 4076634"/>
              <a:gd name="connsiteX16" fmla="*/ 3126913 w 3701147"/>
              <a:gd name="connsiteY16" fmla="*/ 457200 h 4076634"/>
              <a:gd name="connsiteX17" fmla="*/ 3139613 w 3701147"/>
              <a:gd name="connsiteY17" fmla="*/ 533400 h 4076634"/>
              <a:gd name="connsiteX18" fmla="*/ 3152313 w 3701147"/>
              <a:gd name="connsiteY18" fmla="*/ 596900 h 4076634"/>
              <a:gd name="connsiteX19" fmla="*/ 3203113 w 3701147"/>
              <a:gd name="connsiteY19" fmla="*/ 673100 h 4076634"/>
              <a:gd name="connsiteX20" fmla="*/ 3241213 w 3701147"/>
              <a:gd name="connsiteY20" fmla="*/ 685800 h 4076634"/>
              <a:gd name="connsiteX21" fmla="*/ 3279313 w 3701147"/>
              <a:gd name="connsiteY21" fmla="*/ 762000 h 4076634"/>
              <a:gd name="connsiteX22" fmla="*/ 3304713 w 3701147"/>
              <a:gd name="connsiteY22" fmla="*/ 800100 h 4076634"/>
              <a:gd name="connsiteX23" fmla="*/ 3317413 w 3701147"/>
              <a:gd name="connsiteY23" fmla="*/ 939800 h 4076634"/>
              <a:gd name="connsiteX24" fmla="*/ 3330113 w 3701147"/>
              <a:gd name="connsiteY24" fmla="*/ 977900 h 4076634"/>
              <a:gd name="connsiteX25" fmla="*/ 3406313 w 3701147"/>
              <a:gd name="connsiteY25" fmla="*/ 1016000 h 4076634"/>
              <a:gd name="connsiteX26" fmla="*/ 3406313 w 3701147"/>
              <a:gd name="connsiteY26" fmla="*/ 1409700 h 4076634"/>
              <a:gd name="connsiteX27" fmla="*/ 3368213 w 3701147"/>
              <a:gd name="connsiteY27" fmla="*/ 1435100 h 4076634"/>
              <a:gd name="connsiteX28" fmla="*/ 3279313 w 3701147"/>
              <a:gd name="connsiteY28" fmla="*/ 1460500 h 4076634"/>
              <a:gd name="connsiteX29" fmla="*/ 3241213 w 3701147"/>
              <a:gd name="connsiteY29" fmla="*/ 1485900 h 4076634"/>
              <a:gd name="connsiteX30" fmla="*/ 3228513 w 3701147"/>
              <a:gd name="connsiteY30" fmla="*/ 1524000 h 4076634"/>
              <a:gd name="connsiteX31" fmla="*/ 3241213 w 3701147"/>
              <a:gd name="connsiteY31" fmla="*/ 1600200 h 4076634"/>
              <a:gd name="connsiteX32" fmla="*/ 3342813 w 3701147"/>
              <a:gd name="connsiteY32" fmla="*/ 1612900 h 4076634"/>
              <a:gd name="connsiteX33" fmla="*/ 3419013 w 3701147"/>
              <a:gd name="connsiteY33" fmla="*/ 1625600 h 4076634"/>
              <a:gd name="connsiteX34" fmla="*/ 3431713 w 3701147"/>
              <a:gd name="connsiteY34" fmla="*/ 1663700 h 4076634"/>
              <a:gd name="connsiteX35" fmla="*/ 3507913 w 3701147"/>
              <a:gd name="connsiteY35" fmla="*/ 1701800 h 4076634"/>
              <a:gd name="connsiteX36" fmla="*/ 3533313 w 3701147"/>
              <a:gd name="connsiteY36" fmla="*/ 1778000 h 4076634"/>
              <a:gd name="connsiteX37" fmla="*/ 3571413 w 3701147"/>
              <a:gd name="connsiteY37" fmla="*/ 1854200 h 4076634"/>
              <a:gd name="connsiteX38" fmla="*/ 3596813 w 3701147"/>
              <a:gd name="connsiteY38" fmla="*/ 1993900 h 4076634"/>
              <a:gd name="connsiteX39" fmla="*/ 3609513 w 3701147"/>
              <a:gd name="connsiteY39" fmla="*/ 2032000 h 4076634"/>
              <a:gd name="connsiteX40" fmla="*/ 3660313 w 3701147"/>
              <a:gd name="connsiteY40" fmla="*/ 2108200 h 4076634"/>
              <a:gd name="connsiteX41" fmla="*/ 3698413 w 3701147"/>
              <a:gd name="connsiteY41" fmla="*/ 2133600 h 4076634"/>
              <a:gd name="connsiteX42" fmla="*/ 3685713 w 3701147"/>
              <a:gd name="connsiteY42" fmla="*/ 2552700 h 4076634"/>
              <a:gd name="connsiteX43" fmla="*/ 3647613 w 3701147"/>
              <a:gd name="connsiteY43" fmla="*/ 2590800 h 4076634"/>
              <a:gd name="connsiteX44" fmla="*/ 3609513 w 3701147"/>
              <a:gd name="connsiteY44" fmla="*/ 2667000 h 4076634"/>
              <a:gd name="connsiteX45" fmla="*/ 3596813 w 3701147"/>
              <a:gd name="connsiteY45" fmla="*/ 2857500 h 4076634"/>
              <a:gd name="connsiteX46" fmla="*/ 3469813 w 3701147"/>
              <a:gd name="connsiteY46" fmla="*/ 2832100 h 4076634"/>
              <a:gd name="connsiteX47" fmla="*/ 3241213 w 3701147"/>
              <a:gd name="connsiteY47" fmla="*/ 2819400 h 4076634"/>
              <a:gd name="connsiteX48" fmla="*/ 3203113 w 3701147"/>
              <a:gd name="connsiteY48" fmla="*/ 2806700 h 4076634"/>
              <a:gd name="connsiteX49" fmla="*/ 3126913 w 3701147"/>
              <a:gd name="connsiteY49" fmla="*/ 2794000 h 4076634"/>
              <a:gd name="connsiteX50" fmla="*/ 3076113 w 3701147"/>
              <a:gd name="connsiteY50" fmla="*/ 2781300 h 4076634"/>
              <a:gd name="connsiteX51" fmla="*/ 3012613 w 3701147"/>
              <a:gd name="connsiteY51" fmla="*/ 2794000 h 4076634"/>
              <a:gd name="connsiteX52" fmla="*/ 2999913 w 3701147"/>
              <a:gd name="connsiteY52" fmla="*/ 2933700 h 4076634"/>
              <a:gd name="connsiteX53" fmla="*/ 2987213 w 3701147"/>
              <a:gd name="connsiteY53" fmla="*/ 3009900 h 4076634"/>
              <a:gd name="connsiteX54" fmla="*/ 2809413 w 3701147"/>
              <a:gd name="connsiteY54" fmla="*/ 2984500 h 4076634"/>
              <a:gd name="connsiteX55" fmla="*/ 2517313 w 3701147"/>
              <a:gd name="connsiteY55" fmla="*/ 2971800 h 4076634"/>
              <a:gd name="connsiteX56" fmla="*/ 2441113 w 3701147"/>
              <a:gd name="connsiteY56" fmla="*/ 2946400 h 4076634"/>
              <a:gd name="connsiteX57" fmla="*/ 2403013 w 3701147"/>
              <a:gd name="connsiteY57" fmla="*/ 2933700 h 4076634"/>
              <a:gd name="connsiteX58" fmla="*/ 2326813 w 3701147"/>
              <a:gd name="connsiteY58" fmla="*/ 2895600 h 4076634"/>
              <a:gd name="connsiteX59" fmla="*/ 2288713 w 3701147"/>
              <a:gd name="connsiteY59" fmla="*/ 2870200 h 4076634"/>
              <a:gd name="connsiteX60" fmla="*/ 2199813 w 3701147"/>
              <a:gd name="connsiteY60" fmla="*/ 2844800 h 4076634"/>
              <a:gd name="connsiteX61" fmla="*/ 2149013 w 3701147"/>
              <a:gd name="connsiteY61" fmla="*/ 2857500 h 4076634"/>
              <a:gd name="connsiteX62" fmla="*/ 2110913 w 3701147"/>
              <a:gd name="connsiteY62" fmla="*/ 2933700 h 4076634"/>
              <a:gd name="connsiteX63" fmla="*/ 2123613 w 3701147"/>
              <a:gd name="connsiteY63" fmla="*/ 3048000 h 4076634"/>
              <a:gd name="connsiteX64" fmla="*/ 2136313 w 3701147"/>
              <a:gd name="connsiteY64" fmla="*/ 3086100 h 4076634"/>
              <a:gd name="connsiteX65" fmla="*/ 2161713 w 3701147"/>
              <a:gd name="connsiteY65" fmla="*/ 3200400 h 4076634"/>
              <a:gd name="connsiteX66" fmla="*/ 2149013 w 3701147"/>
              <a:gd name="connsiteY66" fmla="*/ 3759200 h 4076634"/>
              <a:gd name="connsiteX67" fmla="*/ 2110913 w 3701147"/>
              <a:gd name="connsiteY67" fmla="*/ 3784600 h 4076634"/>
              <a:gd name="connsiteX68" fmla="*/ 2072813 w 3701147"/>
              <a:gd name="connsiteY68" fmla="*/ 3822700 h 4076634"/>
              <a:gd name="connsiteX69" fmla="*/ 2060113 w 3701147"/>
              <a:gd name="connsiteY69" fmla="*/ 3860800 h 4076634"/>
              <a:gd name="connsiteX70" fmla="*/ 2022013 w 3701147"/>
              <a:gd name="connsiteY70" fmla="*/ 3886200 h 4076634"/>
              <a:gd name="connsiteX71" fmla="*/ 1983913 w 3701147"/>
              <a:gd name="connsiteY71" fmla="*/ 3924300 h 4076634"/>
              <a:gd name="connsiteX72" fmla="*/ 1971213 w 3701147"/>
              <a:gd name="connsiteY72" fmla="*/ 3962400 h 4076634"/>
              <a:gd name="connsiteX73" fmla="*/ 1920413 w 3701147"/>
              <a:gd name="connsiteY73" fmla="*/ 4038600 h 4076634"/>
              <a:gd name="connsiteX74" fmla="*/ 1856913 w 3701147"/>
              <a:gd name="connsiteY74" fmla="*/ 4025900 h 4076634"/>
              <a:gd name="connsiteX75" fmla="*/ 1806113 w 3701147"/>
              <a:gd name="connsiteY75" fmla="*/ 3987800 h 4076634"/>
              <a:gd name="connsiteX76" fmla="*/ 1336213 w 3701147"/>
              <a:gd name="connsiteY76" fmla="*/ 4000500 h 4076634"/>
              <a:gd name="connsiteX77" fmla="*/ 282113 w 3701147"/>
              <a:gd name="connsiteY77" fmla="*/ 4000500 h 4076634"/>
              <a:gd name="connsiteX78" fmla="*/ 231313 w 3701147"/>
              <a:gd name="connsiteY78" fmla="*/ 3975100 h 4076634"/>
              <a:gd name="connsiteX79" fmla="*/ 193213 w 3701147"/>
              <a:gd name="connsiteY79" fmla="*/ 3937000 h 4076634"/>
              <a:gd name="connsiteX80" fmla="*/ 155113 w 3701147"/>
              <a:gd name="connsiteY80" fmla="*/ 3911600 h 4076634"/>
              <a:gd name="connsiteX81" fmla="*/ 117013 w 3701147"/>
              <a:gd name="connsiteY81" fmla="*/ 3873500 h 4076634"/>
              <a:gd name="connsiteX82" fmla="*/ 28113 w 3701147"/>
              <a:gd name="connsiteY82" fmla="*/ 3810000 h 4076634"/>
              <a:gd name="connsiteX83" fmla="*/ 66213 w 3701147"/>
              <a:gd name="connsiteY83" fmla="*/ 3733800 h 4076634"/>
              <a:gd name="connsiteX84" fmla="*/ 78913 w 3701147"/>
              <a:gd name="connsiteY84" fmla="*/ 3695700 h 4076634"/>
              <a:gd name="connsiteX85" fmla="*/ 91613 w 3701147"/>
              <a:gd name="connsiteY85" fmla="*/ 3467100 h 4076634"/>
              <a:gd name="connsiteX86" fmla="*/ 129713 w 3701147"/>
              <a:gd name="connsiteY86" fmla="*/ 3454400 h 4076634"/>
              <a:gd name="connsiteX87" fmla="*/ 117013 w 3701147"/>
              <a:gd name="connsiteY87" fmla="*/ 3378200 h 4076634"/>
              <a:gd name="connsiteX88" fmla="*/ 91613 w 3701147"/>
              <a:gd name="connsiteY88" fmla="*/ 3276600 h 4076634"/>
              <a:gd name="connsiteX89" fmla="*/ 104313 w 3701147"/>
              <a:gd name="connsiteY89" fmla="*/ 3048000 h 4076634"/>
              <a:gd name="connsiteX90" fmla="*/ 117013 w 3701147"/>
              <a:gd name="connsiteY90" fmla="*/ 2984500 h 4076634"/>
              <a:gd name="connsiteX91" fmla="*/ 129713 w 3701147"/>
              <a:gd name="connsiteY91" fmla="*/ 2882900 h 4076634"/>
              <a:gd name="connsiteX92" fmla="*/ 167813 w 3701147"/>
              <a:gd name="connsiteY92" fmla="*/ 2755900 h 4076634"/>
              <a:gd name="connsiteX93" fmla="*/ 180513 w 3701147"/>
              <a:gd name="connsiteY93" fmla="*/ 2717800 h 4076634"/>
              <a:gd name="connsiteX94" fmla="*/ 193213 w 3701147"/>
              <a:gd name="connsiteY94" fmla="*/ 2616200 h 4076634"/>
              <a:gd name="connsiteX95" fmla="*/ 218613 w 3701147"/>
              <a:gd name="connsiteY95" fmla="*/ 1993900 h 4076634"/>
              <a:gd name="connsiteX96" fmla="*/ 231313 w 3701147"/>
              <a:gd name="connsiteY96" fmla="*/ 1854200 h 4076634"/>
              <a:gd name="connsiteX97" fmla="*/ 244013 w 3701147"/>
              <a:gd name="connsiteY97" fmla="*/ 1790700 h 4076634"/>
              <a:gd name="connsiteX98" fmla="*/ 256713 w 3701147"/>
              <a:gd name="connsiteY98" fmla="*/ 1511300 h 4076634"/>
              <a:gd name="connsiteX99" fmla="*/ 282113 w 3701147"/>
              <a:gd name="connsiteY99" fmla="*/ 939800 h 4076634"/>
              <a:gd name="connsiteX100" fmla="*/ 307513 w 3701147"/>
              <a:gd name="connsiteY100" fmla="*/ 609600 h 4076634"/>
              <a:gd name="connsiteX101" fmla="*/ 320213 w 3701147"/>
              <a:gd name="connsiteY101" fmla="*/ 495300 h 4076634"/>
              <a:gd name="connsiteX102" fmla="*/ 345613 w 3701147"/>
              <a:gd name="connsiteY102" fmla="*/ 419100 h 4076634"/>
              <a:gd name="connsiteX103" fmla="*/ 358313 w 3701147"/>
              <a:gd name="connsiteY103" fmla="*/ 177800 h 4076634"/>
              <a:gd name="connsiteX104" fmla="*/ 383713 w 3701147"/>
              <a:gd name="connsiteY104" fmla="*/ 139700 h 4076634"/>
              <a:gd name="connsiteX105" fmla="*/ 459913 w 3701147"/>
              <a:gd name="connsiteY105" fmla="*/ 114300 h 4076634"/>
              <a:gd name="connsiteX106" fmla="*/ 523413 w 3701147"/>
              <a:gd name="connsiteY106" fmla="*/ 127000 h 4076634"/>
              <a:gd name="connsiteX107" fmla="*/ 599613 w 3701147"/>
              <a:gd name="connsiteY107" fmla="*/ 152400 h 4076634"/>
              <a:gd name="connsiteX108" fmla="*/ 955213 w 3701147"/>
              <a:gd name="connsiteY108" fmla="*/ 139700 h 4076634"/>
              <a:gd name="connsiteX109" fmla="*/ 993313 w 3701147"/>
              <a:gd name="connsiteY109" fmla="*/ 101600 h 4076634"/>
              <a:gd name="connsiteX110" fmla="*/ 1031413 w 3701147"/>
              <a:gd name="connsiteY110" fmla="*/ 88900 h 4076634"/>
              <a:gd name="connsiteX111" fmla="*/ 1094913 w 3701147"/>
              <a:gd name="connsiteY111" fmla="*/ 12700 h 4076634"/>
              <a:gd name="connsiteX112" fmla="*/ 1133013 w 3701147"/>
              <a:gd name="connsiteY112" fmla="*/ 0 h 4076634"/>
              <a:gd name="connsiteX113" fmla="*/ 1183813 w 3701147"/>
              <a:gd name="connsiteY113" fmla="*/ 12700 h 4076634"/>
              <a:gd name="connsiteX114" fmla="*/ 1196513 w 3701147"/>
              <a:gd name="connsiteY114" fmla="*/ 50800 h 4076634"/>
              <a:gd name="connsiteX115" fmla="*/ 1247313 w 3701147"/>
              <a:gd name="connsiteY115" fmla="*/ 127000 h 4076634"/>
              <a:gd name="connsiteX116" fmla="*/ 1590213 w 3701147"/>
              <a:gd name="connsiteY116" fmla="*/ 152400 h 4076634"/>
              <a:gd name="connsiteX117" fmla="*/ 1653713 w 3701147"/>
              <a:gd name="connsiteY117" fmla="*/ 165100 h 4076634"/>
              <a:gd name="connsiteX118" fmla="*/ 1691813 w 3701147"/>
              <a:gd name="connsiteY118" fmla="*/ 190500 h 4076634"/>
              <a:gd name="connsiteX119" fmla="*/ 1793413 w 3701147"/>
              <a:gd name="connsiteY119" fmla="*/ 203200 h 4076634"/>
              <a:gd name="connsiteX120" fmla="*/ 1844213 w 3701147"/>
              <a:gd name="connsiteY120" fmla="*/ 215900 h 4076634"/>
              <a:gd name="connsiteX121" fmla="*/ 1856913 w 3701147"/>
              <a:gd name="connsiteY121" fmla="*/ 254000 h 4076634"/>
              <a:gd name="connsiteX122" fmla="*/ 1933113 w 3701147"/>
              <a:gd name="connsiteY122" fmla="*/ 279400 h 4076634"/>
              <a:gd name="connsiteX123" fmla="*/ 2034713 w 3701147"/>
              <a:gd name="connsiteY123" fmla="*/ 304800 h 4076634"/>
              <a:gd name="connsiteX124" fmla="*/ 2072813 w 3701147"/>
              <a:gd name="connsiteY124" fmla="*/ 342900 h 4076634"/>
              <a:gd name="connsiteX125" fmla="*/ 2149013 w 3701147"/>
              <a:gd name="connsiteY125" fmla="*/ 393700 h 4076634"/>
              <a:gd name="connsiteX126" fmla="*/ 2174413 w 3701147"/>
              <a:gd name="connsiteY126" fmla="*/ 431800 h 4076634"/>
              <a:gd name="connsiteX127" fmla="*/ 2187113 w 3701147"/>
              <a:gd name="connsiteY127" fmla="*/ 469900 h 4076634"/>
              <a:gd name="connsiteX128" fmla="*/ 2225213 w 3701147"/>
              <a:gd name="connsiteY128" fmla="*/ 457200 h 407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Lst>
            <a:rect l="l" t="t" r="r" b="b"/>
            <a:pathLst>
              <a:path w="3701147" h="4076634">
                <a:moveTo>
                  <a:pt x="2225213" y="457200"/>
                </a:moveTo>
                <a:cubicBezTo>
                  <a:pt x="2248496" y="452967"/>
                  <a:pt x="2293885" y="453480"/>
                  <a:pt x="2326813" y="444500"/>
                </a:cubicBezTo>
                <a:cubicBezTo>
                  <a:pt x="2384671" y="428721"/>
                  <a:pt x="2352527" y="418630"/>
                  <a:pt x="2377613" y="381000"/>
                </a:cubicBezTo>
                <a:cubicBezTo>
                  <a:pt x="2433788" y="296738"/>
                  <a:pt x="2399562" y="387902"/>
                  <a:pt x="2441113" y="304800"/>
                </a:cubicBezTo>
                <a:cubicBezTo>
                  <a:pt x="2458225" y="270577"/>
                  <a:pt x="2446861" y="256908"/>
                  <a:pt x="2479213" y="228600"/>
                </a:cubicBezTo>
                <a:cubicBezTo>
                  <a:pt x="2514454" y="197764"/>
                  <a:pt x="2581915" y="156918"/>
                  <a:pt x="2631613" y="152400"/>
                </a:cubicBezTo>
                <a:lnTo>
                  <a:pt x="2771313" y="139700"/>
                </a:lnTo>
                <a:cubicBezTo>
                  <a:pt x="2784013" y="127000"/>
                  <a:pt x="2795236" y="112627"/>
                  <a:pt x="2809413" y="101600"/>
                </a:cubicBezTo>
                <a:cubicBezTo>
                  <a:pt x="2833510" y="82858"/>
                  <a:pt x="2885613" y="50800"/>
                  <a:pt x="2885613" y="50800"/>
                </a:cubicBezTo>
                <a:cubicBezTo>
                  <a:pt x="2889846" y="63500"/>
                  <a:pt x="2888847" y="79434"/>
                  <a:pt x="2898313" y="88900"/>
                </a:cubicBezTo>
                <a:cubicBezTo>
                  <a:pt x="2907779" y="98366"/>
                  <a:pt x="2923345" y="98696"/>
                  <a:pt x="2936413" y="101600"/>
                </a:cubicBezTo>
                <a:cubicBezTo>
                  <a:pt x="2961550" y="107186"/>
                  <a:pt x="2987213" y="110067"/>
                  <a:pt x="3012613" y="114300"/>
                </a:cubicBezTo>
                <a:cubicBezTo>
                  <a:pt x="3025313" y="127000"/>
                  <a:pt x="3041991" y="136700"/>
                  <a:pt x="3050713" y="152400"/>
                </a:cubicBezTo>
                <a:cubicBezTo>
                  <a:pt x="3063716" y="175805"/>
                  <a:pt x="3076113" y="228600"/>
                  <a:pt x="3076113" y="228600"/>
                </a:cubicBezTo>
                <a:cubicBezTo>
                  <a:pt x="3080346" y="262467"/>
                  <a:pt x="3079833" y="297272"/>
                  <a:pt x="3088813" y="330200"/>
                </a:cubicBezTo>
                <a:cubicBezTo>
                  <a:pt x="3092829" y="344926"/>
                  <a:pt x="3109827" y="353680"/>
                  <a:pt x="3114213" y="368300"/>
                </a:cubicBezTo>
                <a:cubicBezTo>
                  <a:pt x="3122815" y="396972"/>
                  <a:pt x="3122361" y="427614"/>
                  <a:pt x="3126913" y="457200"/>
                </a:cubicBezTo>
                <a:cubicBezTo>
                  <a:pt x="3130829" y="482651"/>
                  <a:pt x="3135007" y="508065"/>
                  <a:pt x="3139613" y="533400"/>
                </a:cubicBezTo>
                <a:cubicBezTo>
                  <a:pt x="3143474" y="554638"/>
                  <a:pt x="3143381" y="577249"/>
                  <a:pt x="3152313" y="596900"/>
                </a:cubicBezTo>
                <a:cubicBezTo>
                  <a:pt x="3164945" y="624691"/>
                  <a:pt x="3174153" y="663447"/>
                  <a:pt x="3203113" y="673100"/>
                </a:cubicBezTo>
                <a:lnTo>
                  <a:pt x="3241213" y="685800"/>
                </a:lnTo>
                <a:cubicBezTo>
                  <a:pt x="3314006" y="794989"/>
                  <a:pt x="3226733" y="656840"/>
                  <a:pt x="3279313" y="762000"/>
                </a:cubicBezTo>
                <a:cubicBezTo>
                  <a:pt x="3286139" y="775652"/>
                  <a:pt x="3296246" y="787400"/>
                  <a:pt x="3304713" y="800100"/>
                </a:cubicBezTo>
                <a:cubicBezTo>
                  <a:pt x="3308946" y="846667"/>
                  <a:pt x="3310800" y="893511"/>
                  <a:pt x="3317413" y="939800"/>
                </a:cubicBezTo>
                <a:cubicBezTo>
                  <a:pt x="3319306" y="953052"/>
                  <a:pt x="3321750" y="967447"/>
                  <a:pt x="3330113" y="977900"/>
                </a:cubicBezTo>
                <a:cubicBezTo>
                  <a:pt x="3348018" y="1000281"/>
                  <a:pt x="3381214" y="1007634"/>
                  <a:pt x="3406313" y="1016000"/>
                </a:cubicBezTo>
                <a:cubicBezTo>
                  <a:pt x="3428072" y="1168314"/>
                  <a:pt x="3438338" y="1201540"/>
                  <a:pt x="3406313" y="1409700"/>
                </a:cubicBezTo>
                <a:cubicBezTo>
                  <a:pt x="3403992" y="1424786"/>
                  <a:pt x="3382242" y="1429087"/>
                  <a:pt x="3368213" y="1435100"/>
                </a:cubicBezTo>
                <a:cubicBezTo>
                  <a:pt x="3311246" y="1459515"/>
                  <a:pt x="3328741" y="1435786"/>
                  <a:pt x="3279313" y="1460500"/>
                </a:cubicBezTo>
                <a:cubicBezTo>
                  <a:pt x="3265661" y="1467326"/>
                  <a:pt x="3253913" y="1477433"/>
                  <a:pt x="3241213" y="1485900"/>
                </a:cubicBezTo>
                <a:cubicBezTo>
                  <a:pt x="3236980" y="1498600"/>
                  <a:pt x="3228513" y="1510613"/>
                  <a:pt x="3228513" y="1524000"/>
                </a:cubicBezTo>
                <a:cubicBezTo>
                  <a:pt x="3228513" y="1549750"/>
                  <a:pt x="3220887" y="1584391"/>
                  <a:pt x="3241213" y="1600200"/>
                </a:cubicBezTo>
                <a:cubicBezTo>
                  <a:pt x="3268154" y="1621154"/>
                  <a:pt x="3309026" y="1608073"/>
                  <a:pt x="3342813" y="1612900"/>
                </a:cubicBezTo>
                <a:cubicBezTo>
                  <a:pt x="3368305" y="1616542"/>
                  <a:pt x="3393613" y="1621367"/>
                  <a:pt x="3419013" y="1625600"/>
                </a:cubicBezTo>
                <a:cubicBezTo>
                  <a:pt x="3423246" y="1638300"/>
                  <a:pt x="3423350" y="1653247"/>
                  <a:pt x="3431713" y="1663700"/>
                </a:cubicBezTo>
                <a:cubicBezTo>
                  <a:pt x="3449618" y="1686081"/>
                  <a:pt x="3482814" y="1693434"/>
                  <a:pt x="3507913" y="1701800"/>
                </a:cubicBezTo>
                <a:cubicBezTo>
                  <a:pt x="3516380" y="1727200"/>
                  <a:pt x="3518461" y="1755723"/>
                  <a:pt x="3533313" y="1778000"/>
                </a:cubicBezTo>
                <a:cubicBezTo>
                  <a:pt x="3566139" y="1827239"/>
                  <a:pt x="3553886" y="1801620"/>
                  <a:pt x="3571413" y="1854200"/>
                </a:cubicBezTo>
                <a:cubicBezTo>
                  <a:pt x="3581691" y="1926148"/>
                  <a:pt x="3579704" y="1934020"/>
                  <a:pt x="3596813" y="1993900"/>
                </a:cubicBezTo>
                <a:cubicBezTo>
                  <a:pt x="3600491" y="2006772"/>
                  <a:pt x="3603012" y="2020298"/>
                  <a:pt x="3609513" y="2032000"/>
                </a:cubicBezTo>
                <a:cubicBezTo>
                  <a:pt x="3624338" y="2058685"/>
                  <a:pt x="3634913" y="2091267"/>
                  <a:pt x="3660313" y="2108200"/>
                </a:cubicBezTo>
                <a:lnTo>
                  <a:pt x="3698413" y="2133600"/>
                </a:lnTo>
                <a:cubicBezTo>
                  <a:pt x="3694180" y="2273300"/>
                  <a:pt x="3701147" y="2413791"/>
                  <a:pt x="3685713" y="2552700"/>
                </a:cubicBezTo>
                <a:cubicBezTo>
                  <a:pt x="3683730" y="2570551"/>
                  <a:pt x="3659111" y="2577002"/>
                  <a:pt x="3647613" y="2590800"/>
                </a:cubicBezTo>
                <a:cubicBezTo>
                  <a:pt x="3620258" y="2623626"/>
                  <a:pt x="3622241" y="2628815"/>
                  <a:pt x="3609513" y="2667000"/>
                </a:cubicBezTo>
                <a:cubicBezTo>
                  <a:pt x="3605280" y="2730500"/>
                  <a:pt x="3625274" y="2800578"/>
                  <a:pt x="3596813" y="2857500"/>
                </a:cubicBezTo>
                <a:cubicBezTo>
                  <a:pt x="3591691" y="2867744"/>
                  <a:pt x="3485745" y="2833548"/>
                  <a:pt x="3469813" y="2832100"/>
                </a:cubicBezTo>
                <a:cubicBezTo>
                  <a:pt x="3393809" y="2825191"/>
                  <a:pt x="3317413" y="2823633"/>
                  <a:pt x="3241213" y="2819400"/>
                </a:cubicBezTo>
                <a:cubicBezTo>
                  <a:pt x="3228513" y="2815167"/>
                  <a:pt x="3216181" y="2809604"/>
                  <a:pt x="3203113" y="2806700"/>
                </a:cubicBezTo>
                <a:cubicBezTo>
                  <a:pt x="3177976" y="2801114"/>
                  <a:pt x="3152163" y="2799050"/>
                  <a:pt x="3126913" y="2794000"/>
                </a:cubicBezTo>
                <a:cubicBezTo>
                  <a:pt x="3109797" y="2790577"/>
                  <a:pt x="3093046" y="2785533"/>
                  <a:pt x="3076113" y="2781300"/>
                </a:cubicBezTo>
                <a:cubicBezTo>
                  <a:pt x="3054946" y="2785533"/>
                  <a:pt x="3031355" y="2783290"/>
                  <a:pt x="3012613" y="2794000"/>
                </a:cubicBezTo>
                <a:cubicBezTo>
                  <a:pt x="2963478" y="2822077"/>
                  <a:pt x="2996059" y="2902867"/>
                  <a:pt x="2999913" y="2933700"/>
                </a:cubicBezTo>
                <a:cubicBezTo>
                  <a:pt x="2995680" y="2959100"/>
                  <a:pt x="3012094" y="3003265"/>
                  <a:pt x="2987213" y="3009900"/>
                </a:cubicBezTo>
                <a:cubicBezTo>
                  <a:pt x="2929366" y="3025326"/>
                  <a:pt x="2869225" y="2987101"/>
                  <a:pt x="2809413" y="2984500"/>
                </a:cubicBezTo>
                <a:lnTo>
                  <a:pt x="2517313" y="2971800"/>
                </a:lnTo>
                <a:lnTo>
                  <a:pt x="2441113" y="2946400"/>
                </a:lnTo>
                <a:cubicBezTo>
                  <a:pt x="2428413" y="2942167"/>
                  <a:pt x="2414152" y="2941126"/>
                  <a:pt x="2403013" y="2933700"/>
                </a:cubicBezTo>
                <a:cubicBezTo>
                  <a:pt x="2293824" y="2860907"/>
                  <a:pt x="2431973" y="2948180"/>
                  <a:pt x="2326813" y="2895600"/>
                </a:cubicBezTo>
                <a:cubicBezTo>
                  <a:pt x="2313161" y="2888774"/>
                  <a:pt x="2302365" y="2877026"/>
                  <a:pt x="2288713" y="2870200"/>
                </a:cubicBezTo>
                <a:cubicBezTo>
                  <a:pt x="2270493" y="2861090"/>
                  <a:pt x="2216089" y="2848869"/>
                  <a:pt x="2199813" y="2844800"/>
                </a:cubicBezTo>
                <a:cubicBezTo>
                  <a:pt x="2182880" y="2849033"/>
                  <a:pt x="2163536" y="2847818"/>
                  <a:pt x="2149013" y="2857500"/>
                </a:cubicBezTo>
                <a:cubicBezTo>
                  <a:pt x="2127911" y="2871568"/>
                  <a:pt x="2118158" y="2911966"/>
                  <a:pt x="2110913" y="2933700"/>
                </a:cubicBezTo>
                <a:cubicBezTo>
                  <a:pt x="2115146" y="2971800"/>
                  <a:pt x="2117311" y="3010187"/>
                  <a:pt x="2123613" y="3048000"/>
                </a:cubicBezTo>
                <a:cubicBezTo>
                  <a:pt x="2125814" y="3061205"/>
                  <a:pt x="2132635" y="3073228"/>
                  <a:pt x="2136313" y="3086100"/>
                </a:cubicBezTo>
                <a:cubicBezTo>
                  <a:pt x="2148270" y="3127949"/>
                  <a:pt x="2152983" y="3156752"/>
                  <a:pt x="2161713" y="3200400"/>
                </a:cubicBezTo>
                <a:cubicBezTo>
                  <a:pt x="2157480" y="3386667"/>
                  <a:pt x="2165153" y="3573586"/>
                  <a:pt x="2149013" y="3759200"/>
                </a:cubicBezTo>
                <a:cubicBezTo>
                  <a:pt x="2147691" y="3774406"/>
                  <a:pt x="2122639" y="3774829"/>
                  <a:pt x="2110913" y="3784600"/>
                </a:cubicBezTo>
                <a:cubicBezTo>
                  <a:pt x="2097115" y="3796098"/>
                  <a:pt x="2085513" y="3810000"/>
                  <a:pt x="2072813" y="3822700"/>
                </a:cubicBezTo>
                <a:cubicBezTo>
                  <a:pt x="2068580" y="3835400"/>
                  <a:pt x="2068476" y="3850347"/>
                  <a:pt x="2060113" y="3860800"/>
                </a:cubicBezTo>
                <a:cubicBezTo>
                  <a:pt x="2050578" y="3872719"/>
                  <a:pt x="2033739" y="3876429"/>
                  <a:pt x="2022013" y="3886200"/>
                </a:cubicBezTo>
                <a:cubicBezTo>
                  <a:pt x="2008215" y="3897698"/>
                  <a:pt x="1996613" y="3911600"/>
                  <a:pt x="1983913" y="3924300"/>
                </a:cubicBezTo>
                <a:cubicBezTo>
                  <a:pt x="1979680" y="3937000"/>
                  <a:pt x="1977714" y="3950698"/>
                  <a:pt x="1971213" y="3962400"/>
                </a:cubicBezTo>
                <a:cubicBezTo>
                  <a:pt x="1956388" y="3989085"/>
                  <a:pt x="1920413" y="4038600"/>
                  <a:pt x="1920413" y="4038600"/>
                </a:cubicBezTo>
                <a:cubicBezTo>
                  <a:pt x="1899246" y="4034367"/>
                  <a:pt x="1876638" y="4034667"/>
                  <a:pt x="1856913" y="4025900"/>
                </a:cubicBezTo>
                <a:cubicBezTo>
                  <a:pt x="1837571" y="4017303"/>
                  <a:pt x="1827255" y="3988831"/>
                  <a:pt x="1806113" y="3987800"/>
                </a:cubicBezTo>
                <a:cubicBezTo>
                  <a:pt x="1649609" y="3980166"/>
                  <a:pt x="1492846" y="3996267"/>
                  <a:pt x="1336213" y="4000500"/>
                </a:cubicBezTo>
                <a:cubicBezTo>
                  <a:pt x="955545" y="4076634"/>
                  <a:pt x="1192624" y="4033811"/>
                  <a:pt x="282113" y="4000500"/>
                </a:cubicBezTo>
                <a:cubicBezTo>
                  <a:pt x="263194" y="3999808"/>
                  <a:pt x="246719" y="3986104"/>
                  <a:pt x="231313" y="3975100"/>
                </a:cubicBezTo>
                <a:cubicBezTo>
                  <a:pt x="216698" y="3964661"/>
                  <a:pt x="207011" y="3948498"/>
                  <a:pt x="193213" y="3937000"/>
                </a:cubicBezTo>
                <a:cubicBezTo>
                  <a:pt x="181487" y="3927229"/>
                  <a:pt x="166839" y="3921371"/>
                  <a:pt x="155113" y="3911600"/>
                </a:cubicBezTo>
                <a:cubicBezTo>
                  <a:pt x="141315" y="3900102"/>
                  <a:pt x="131628" y="3883939"/>
                  <a:pt x="117013" y="3873500"/>
                </a:cubicBezTo>
                <a:cubicBezTo>
                  <a:pt x="0" y="3789920"/>
                  <a:pt x="127175" y="3909062"/>
                  <a:pt x="28113" y="3810000"/>
                </a:cubicBezTo>
                <a:cubicBezTo>
                  <a:pt x="60035" y="3714235"/>
                  <a:pt x="16974" y="3832277"/>
                  <a:pt x="66213" y="3733800"/>
                </a:cubicBezTo>
                <a:cubicBezTo>
                  <a:pt x="72200" y="3721826"/>
                  <a:pt x="74680" y="3708400"/>
                  <a:pt x="78913" y="3695700"/>
                </a:cubicBezTo>
                <a:cubicBezTo>
                  <a:pt x="83146" y="3619500"/>
                  <a:pt x="75891" y="3541780"/>
                  <a:pt x="91613" y="3467100"/>
                </a:cubicBezTo>
                <a:cubicBezTo>
                  <a:pt x="94371" y="3454000"/>
                  <a:pt x="126035" y="3467272"/>
                  <a:pt x="129713" y="3454400"/>
                </a:cubicBezTo>
                <a:cubicBezTo>
                  <a:pt x="136787" y="3429640"/>
                  <a:pt x="121619" y="3403535"/>
                  <a:pt x="117013" y="3378200"/>
                </a:cubicBezTo>
                <a:cubicBezTo>
                  <a:pt x="104753" y="3310768"/>
                  <a:pt x="109238" y="3329475"/>
                  <a:pt x="91613" y="3276600"/>
                </a:cubicBezTo>
                <a:cubicBezTo>
                  <a:pt x="95846" y="3200400"/>
                  <a:pt x="97702" y="3124031"/>
                  <a:pt x="104313" y="3048000"/>
                </a:cubicBezTo>
                <a:cubicBezTo>
                  <a:pt x="106183" y="3026495"/>
                  <a:pt x="113731" y="3005835"/>
                  <a:pt x="117013" y="2984500"/>
                </a:cubicBezTo>
                <a:cubicBezTo>
                  <a:pt x="122203" y="2950767"/>
                  <a:pt x="124102" y="2916566"/>
                  <a:pt x="129713" y="2882900"/>
                </a:cubicBezTo>
                <a:cubicBezTo>
                  <a:pt x="136111" y="2844513"/>
                  <a:pt x="156521" y="2789775"/>
                  <a:pt x="167813" y="2755900"/>
                </a:cubicBezTo>
                <a:lnTo>
                  <a:pt x="180513" y="2717800"/>
                </a:lnTo>
                <a:cubicBezTo>
                  <a:pt x="184746" y="2683933"/>
                  <a:pt x="191950" y="2650307"/>
                  <a:pt x="193213" y="2616200"/>
                </a:cubicBezTo>
                <a:cubicBezTo>
                  <a:pt x="216488" y="1987763"/>
                  <a:pt x="143612" y="2218904"/>
                  <a:pt x="218613" y="1993900"/>
                </a:cubicBezTo>
                <a:cubicBezTo>
                  <a:pt x="222846" y="1947333"/>
                  <a:pt x="225513" y="1900598"/>
                  <a:pt x="231313" y="1854200"/>
                </a:cubicBezTo>
                <a:cubicBezTo>
                  <a:pt x="233990" y="1832781"/>
                  <a:pt x="242418" y="1812227"/>
                  <a:pt x="244013" y="1790700"/>
                </a:cubicBezTo>
                <a:cubicBezTo>
                  <a:pt x="250900" y="1697725"/>
                  <a:pt x="253500" y="1604474"/>
                  <a:pt x="256713" y="1511300"/>
                </a:cubicBezTo>
                <a:cubicBezTo>
                  <a:pt x="275295" y="972422"/>
                  <a:pt x="251365" y="1216528"/>
                  <a:pt x="282113" y="939800"/>
                </a:cubicBezTo>
                <a:cubicBezTo>
                  <a:pt x="302279" y="556643"/>
                  <a:pt x="281232" y="819846"/>
                  <a:pt x="307513" y="609600"/>
                </a:cubicBezTo>
                <a:cubicBezTo>
                  <a:pt x="312268" y="571562"/>
                  <a:pt x="312695" y="532890"/>
                  <a:pt x="320213" y="495300"/>
                </a:cubicBezTo>
                <a:cubicBezTo>
                  <a:pt x="325464" y="469046"/>
                  <a:pt x="345613" y="419100"/>
                  <a:pt x="345613" y="419100"/>
                </a:cubicBezTo>
                <a:cubicBezTo>
                  <a:pt x="349846" y="338667"/>
                  <a:pt x="347430" y="257606"/>
                  <a:pt x="358313" y="177800"/>
                </a:cubicBezTo>
                <a:cubicBezTo>
                  <a:pt x="360375" y="162676"/>
                  <a:pt x="370770" y="147790"/>
                  <a:pt x="383713" y="139700"/>
                </a:cubicBezTo>
                <a:cubicBezTo>
                  <a:pt x="406417" y="125510"/>
                  <a:pt x="459913" y="114300"/>
                  <a:pt x="459913" y="114300"/>
                </a:cubicBezTo>
                <a:cubicBezTo>
                  <a:pt x="481080" y="118533"/>
                  <a:pt x="502588" y="121320"/>
                  <a:pt x="523413" y="127000"/>
                </a:cubicBezTo>
                <a:cubicBezTo>
                  <a:pt x="549244" y="134045"/>
                  <a:pt x="599613" y="152400"/>
                  <a:pt x="599613" y="152400"/>
                </a:cubicBezTo>
                <a:cubicBezTo>
                  <a:pt x="718146" y="148167"/>
                  <a:pt x="837579" y="154879"/>
                  <a:pt x="955213" y="139700"/>
                </a:cubicBezTo>
                <a:cubicBezTo>
                  <a:pt x="973026" y="137402"/>
                  <a:pt x="978369" y="111563"/>
                  <a:pt x="993313" y="101600"/>
                </a:cubicBezTo>
                <a:cubicBezTo>
                  <a:pt x="1004452" y="94174"/>
                  <a:pt x="1018713" y="93133"/>
                  <a:pt x="1031413" y="88900"/>
                </a:cubicBezTo>
                <a:cubicBezTo>
                  <a:pt x="1050155" y="60787"/>
                  <a:pt x="1065577" y="32257"/>
                  <a:pt x="1094913" y="12700"/>
                </a:cubicBezTo>
                <a:cubicBezTo>
                  <a:pt x="1106052" y="5274"/>
                  <a:pt x="1120313" y="4233"/>
                  <a:pt x="1133013" y="0"/>
                </a:cubicBezTo>
                <a:cubicBezTo>
                  <a:pt x="1149946" y="4233"/>
                  <a:pt x="1170183" y="1796"/>
                  <a:pt x="1183813" y="12700"/>
                </a:cubicBezTo>
                <a:cubicBezTo>
                  <a:pt x="1194266" y="21063"/>
                  <a:pt x="1192835" y="37928"/>
                  <a:pt x="1196513" y="50800"/>
                </a:cubicBezTo>
                <a:cubicBezTo>
                  <a:pt x="1207126" y="87944"/>
                  <a:pt x="1199753" y="116808"/>
                  <a:pt x="1247313" y="127000"/>
                </a:cubicBezTo>
                <a:cubicBezTo>
                  <a:pt x="1286110" y="135314"/>
                  <a:pt x="1584891" y="152067"/>
                  <a:pt x="1590213" y="152400"/>
                </a:cubicBezTo>
                <a:cubicBezTo>
                  <a:pt x="1611380" y="156633"/>
                  <a:pt x="1633502" y="157521"/>
                  <a:pt x="1653713" y="165100"/>
                </a:cubicBezTo>
                <a:cubicBezTo>
                  <a:pt x="1668005" y="170459"/>
                  <a:pt x="1677087" y="186484"/>
                  <a:pt x="1691813" y="190500"/>
                </a:cubicBezTo>
                <a:cubicBezTo>
                  <a:pt x="1724741" y="199480"/>
                  <a:pt x="1759747" y="197589"/>
                  <a:pt x="1793413" y="203200"/>
                </a:cubicBezTo>
                <a:cubicBezTo>
                  <a:pt x="1810630" y="206069"/>
                  <a:pt x="1827280" y="211667"/>
                  <a:pt x="1844213" y="215900"/>
                </a:cubicBezTo>
                <a:cubicBezTo>
                  <a:pt x="1848446" y="228600"/>
                  <a:pt x="1846020" y="246219"/>
                  <a:pt x="1856913" y="254000"/>
                </a:cubicBezTo>
                <a:cubicBezTo>
                  <a:pt x="1878700" y="269562"/>
                  <a:pt x="1906859" y="274149"/>
                  <a:pt x="1933113" y="279400"/>
                </a:cubicBezTo>
                <a:cubicBezTo>
                  <a:pt x="2009740" y="294725"/>
                  <a:pt x="1976135" y="285274"/>
                  <a:pt x="2034713" y="304800"/>
                </a:cubicBezTo>
                <a:cubicBezTo>
                  <a:pt x="2047413" y="317500"/>
                  <a:pt x="2058636" y="331873"/>
                  <a:pt x="2072813" y="342900"/>
                </a:cubicBezTo>
                <a:cubicBezTo>
                  <a:pt x="2096910" y="361642"/>
                  <a:pt x="2149013" y="393700"/>
                  <a:pt x="2149013" y="393700"/>
                </a:cubicBezTo>
                <a:cubicBezTo>
                  <a:pt x="2157480" y="406400"/>
                  <a:pt x="2167587" y="418148"/>
                  <a:pt x="2174413" y="431800"/>
                </a:cubicBezTo>
                <a:cubicBezTo>
                  <a:pt x="2180400" y="443774"/>
                  <a:pt x="2180225" y="458421"/>
                  <a:pt x="2187113" y="469900"/>
                </a:cubicBezTo>
                <a:cubicBezTo>
                  <a:pt x="2193273" y="480167"/>
                  <a:pt x="2201930" y="461433"/>
                  <a:pt x="2225213" y="457200"/>
                </a:cubicBezTo>
                <a:close/>
              </a:path>
            </a:pathLst>
          </a:custGeom>
          <a:noFill/>
          <a:ln w="57150">
            <a:solidFill>
              <a:srgbClr val="09FB5A"/>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p:cNvSpPr txBox="1"/>
          <p:nvPr/>
        </p:nvSpPr>
        <p:spPr>
          <a:xfrm>
            <a:off x="4071934" y="1714488"/>
            <a:ext cx="2714644" cy="523220"/>
          </a:xfrm>
          <a:prstGeom prst="rect">
            <a:avLst/>
          </a:prstGeom>
          <a:noFill/>
        </p:spPr>
        <p:txBody>
          <a:bodyPr wrap="square" rtlCol="0">
            <a:spAutoFit/>
          </a:bodyPr>
          <a:lstStyle/>
          <a:p>
            <a:pPr algn="r"/>
            <a:r>
              <a:rPr lang="fa-IR" sz="2800" b="1" dirty="0" smtClean="0">
                <a:solidFill>
                  <a:srgbClr val="FFC000"/>
                </a:solidFill>
              </a:rPr>
              <a:t>میدان پنج شنبه بازار</a:t>
            </a:r>
            <a:endParaRPr lang="en-US" sz="2800" b="1" dirty="0">
              <a:solidFill>
                <a:srgbClr val="FFC000"/>
              </a:solidFill>
            </a:endParaRPr>
          </a:p>
        </p:txBody>
      </p:sp>
      <p:sp>
        <p:nvSpPr>
          <p:cNvPr id="14" name="TextBox 13"/>
          <p:cNvSpPr txBox="1"/>
          <p:nvPr/>
        </p:nvSpPr>
        <p:spPr>
          <a:xfrm>
            <a:off x="4643438" y="2786058"/>
            <a:ext cx="1857388" cy="523220"/>
          </a:xfrm>
          <a:prstGeom prst="rect">
            <a:avLst/>
          </a:prstGeom>
          <a:noFill/>
        </p:spPr>
        <p:txBody>
          <a:bodyPr wrap="square" rtlCol="0">
            <a:spAutoFit/>
          </a:bodyPr>
          <a:lstStyle/>
          <a:p>
            <a:pPr algn="r"/>
            <a:r>
              <a:rPr lang="fa-IR" sz="2800" b="1" dirty="0" smtClean="0">
                <a:solidFill>
                  <a:srgbClr val="FFFF00"/>
                </a:solidFill>
              </a:rPr>
              <a:t>میدان سرحمام</a:t>
            </a:r>
            <a:endParaRPr lang="en-US" sz="2800" b="1" dirty="0">
              <a:solidFill>
                <a:srgbClr val="FFFF00"/>
              </a:solidFill>
            </a:endParaRPr>
          </a:p>
        </p:txBody>
      </p:sp>
      <p:sp>
        <p:nvSpPr>
          <p:cNvPr id="15" name="Freeform 14"/>
          <p:cNvSpPr/>
          <p:nvPr/>
        </p:nvSpPr>
        <p:spPr>
          <a:xfrm rot="11344935">
            <a:off x="2347156" y="2444488"/>
            <a:ext cx="2353334" cy="961968"/>
          </a:xfrm>
          <a:custGeom>
            <a:avLst/>
            <a:gdLst>
              <a:gd name="connsiteX0" fmla="*/ 2463800 w 2463800"/>
              <a:gd name="connsiteY0" fmla="*/ 74083 h 897466"/>
              <a:gd name="connsiteX1" fmla="*/ 1016000 w 2463800"/>
              <a:gd name="connsiteY1" fmla="*/ 124883 h 897466"/>
              <a:gd name="connsiteX2" fmla="*/ 584200 w 2463800"/>
              <a:gd name="connsiteY2" fmla="*/ 823383 h 897466"/>
              <a:gd name="connsiteX3" fmla="*/ 0 w 2463800"/>
              <a:gd name="connsiteY3" fmla="*/ 569383 h 897466"/>
            </a:gdLst>
            <a:ahLst/>
            <a:cxnLst>
              <a:cxn ang="0">
                <a:pos x="connsiteX0" y="connsiteY0"/>
              </a:cxn>
              <a:cxn ang="0">
                <a:pos x="connsiteX1" y="connsiteY1"/>
              </a:cxn>
              <a:cxn ang="0">
                <a:pos x="connsiteX2" y="connsiteY2"/>
              </a:cxn>
              <a:cxn ang="0">
                <a:pos x="connsiteX3" y="connsiteY3"/>
              </a:cxn>
            </a:cxnLst>
            <a:rect l="l" t="t" r="r" b="b"/>
            <a:pathLst>
              <a:path w="2463800" h="897466">
                <a:moveTo>
                  <a:pt x="2463800" y="74083"/>
                </a:moveTo>
                <a:cubicBezTo>
                  <a:pt x="1896533" y="37041"/>
                  <a:pt x="1329267" y="0"/>
                  <a:pt x="1016000" y="124883"/>
                </a:cubicBezTo>
                <a:cubicBezTo>
                  <a:pt x="702733" y="249766"/>
                  <a:pt x="753533" y="749300"/>
                  <a:pt x="584200" y="823383"/>
                </a:cubicBezTo>
                <a:cubicBezTo>
                  <a:pt x="414867" y="897466"/>
                  <a:pt x="105833" y="622300"/>
                  <a:pt x="0" y="569383"/>
                </a:cubicBezTo>
              </a:path>
            </a:pathLst>
          </a:custGeom>
          <a:ln w="76200">
            <a:solidFill>
              <a:schemeClr val="bg1"/>
            </a:solidFill>
            <a:prstDash val="solid"/>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6" name="Freeform 15"/>
          <p:cNvSpPr/>
          <p:nvPr/>
        </p:nvSpPr>
        <p:spPr>
          <a:xfrm>
            <a:off x="2296583" y="1754717"/>
            <a:ext cx="1945217" cy="937683"/>
          </a:xfrm>
          <a:custGeom>
            <a:avLst/>
            <a:gdLst>
              <a:gd name="connsiteX0" fmla="*/ 1945217 w 1945217"/>
              <a:gd name="connsiteY0" fmla="*/ 162983 h 937683"/>
              <a:gd name="connsiteX1" fmla="*/ 1348317 w 1945217"/>
              <a:gd name="connsiteY1" fmla="*/ 99483 h 937683"/>
              <a:gd name="connsiteX2" fmla="*/ 1183217 w 1945217"/>
              <a:gd name="connsiteY2" fmla="*/ 759883 h 937683"/>
              <a:gd name="connsiteX3" fmla="*/ 764117 w 1945217"/>
              <a:gd name="connsiteY3" fmla="*/ 874183 h 937683"/>
              <a:gd name="connsiteX4" fmla="*/ 370417 w 1945217"/>
              <a:gd name="connsiteY4" fmla="*/ 734483 h 937683"/>
              <a:gd name="connsiteX5" fmla="*/ 294217 w 1945217"/>
              <a:gd name="connsiteY5" fmla="*/ 937683 h 937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5217" h="937683">
                <a:moveTo>
                  <a:pt x="1945217" y="162983"/>
                </a:moveTo>
                <a:cubicBezTo>
                  <a:pt x="1710267" y="81491"/>
                  <a:pt x="1475317" y="0"/>
                  <a:pt x="1348317" y="99483"/>
                </a:cubicBezTo>
                <a:cubicBezTo>
                  <a:pt x="1221317" y="198966"/>
                  <a:pt x="1280584" y="630766"/>
                  <a:pt x="1183217" y="759883"/>
                </a:cubicBezTo>
                <a:cubicBezTo>
                  <a:pt x="1085850" y="889000"/>
                  <a:pt x="899583" y="878416"/>
                  <a:pt x="764117" y="874183"/>
                </a:cubicBezTo>
                <a:cubicBezTo>
                  <a:pt x="628651" y="869950"/>
                  <a:pt x="448734" y="723900"/>
                  <a:pt x="370417" y="734483"/>
                </a:cubicBezTo>
                <a:cubicBezTo>
                  <a:pt x="292100" y="745066"/>
                  <a:pt x="0" y="721783"/>
                  <a:pt x="294217" y="937683"/>
                </a:cubicBezTo>
              </a:path>
            </a:pathLst>
          </a:custGeom>
          <a:ln w="76200">
            <a:solidFill>
              <a:schemeClr val="accent6">
                <a:lumMod val="40000"/>
                <a:lumOff val="60000"/>
              </a:schemeClr>
            </a:solidFill>
            <a:headEnd type="oval"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4" name="Picture 2" descr="D:\pic\panjshanbe bazar\DSCN6031.JPG"/>
          <p:cNvPicPr>
            <a:picLocks noChangeAspect="1" noChangeArrowheads="1"/>
          </p:cNvPicPr>
          <p:nvPr/>
        </p:nvPicPr>
        <p:blipFill>
          <a:blip r:embed="rId3"/>
          <a:srcRect l="13083" t="24395" r="61498" b="57451"/>
          <a:stretch>
            <a:fillRect/>
          </a:stretch>
        </p:blipFill>
        <p:spPr bwMode="auto">
          <a:xfrm>
            <a:off x="0" y="1357298"/>
            <a:ext cx="2214578" cy="2286016"/>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2050" name="Picture 2" descr="D:\pic\panjshanbe bazar\DSCN6488.JPG"/>
          <p:cNvPicPr>
            <a:picLocks noChangeAspect="1" noChangeArrowheads="1"/>
          </p:cNvPicPr>
          <p:nvPr/>
        </p:nvPicPr>
        <p:blipFill>
          <a:blip r:embed="rId4" cstate="print"/>
          <a:srcRect/>
          <a:stretch>
            <a:fillRect/>
          </a:stretch>
        </p:blipFill>
        <p:spPr bwMode="auto">
          <a:xfrm>
            <a:off x="5572132" y="3071810"/>
            <a:ext cx="1285884" cy="1285884"/>
          </a:xfrm>
          <a:prstGeom prst="rect">
            <a:avLst/>
          </a:prstGeom>
          <a:noFill/>
        </p:spPr>
      </p:pic>
      <p:pic>
        <p:nvPicPr>
          <p:cNvPr id="2051" name="Picture 3" descr="D:\pic\panjshanbe bazar\DSCN6490.JPG"/>
          <p:cNvPicPr>
            <a:picLocks noChangeAspect="1" noChangeArrowheads="1"/>
          </p:cNvPicPr>
          <p:nvPr/>
        </p:nvPicPr>
        <p:blipFill>
          <a:blip r:embed="rId5" cstate="print"/>
          <a:srcRect/>
          <a:stretch>
            <a:fillRect/>
          </a:stretch>
        </p:blipFill>
        <p:spPr bwMode="auto">
          <a:xfrm>
            <a:off x="4786314" y="4857760"/>
            <a:ext cx="1428760" cy="1143008"/>
          </a:xfrm>
          <a:prstGeom prst="rect">
            <a:avLst/>
          </a:prstGeom>
          <a:noFill/>
        </p:spPr>
      </p:pic>
      <p:pic>
        <p:nvPicPr>
          <p:cNvPr id="2053" name="Picture 5" descr="D:\pic\panjshanbe bazar\DSCN6493.JPG"/>
          <p:cNvPicPr>
            <a:picLocks noChangeAspect="1" noChangeArrowheads="1"/>
          </p:cNvPicPr>
          <p:nvPr/>
        </p:nvPicPr>
        <p:blipFill>
          <a:blip r:embed="rId6" cstate="print"/>
          <a:srcRect/>
          <a:stretch>
            <a:fillRect/>
          </a:stretch>
        </p:blipFill>
        <p:spPr bwMode="auto">
          <a:xfrm>
            <a:off x="3643306" y="2857496"/>
            <a:ext cx="1785950" cy="1643074"/>
          </a:xfrm>
          <a:prstGeom prst="rect">
            <a:avLst/>
          </a:prstGeom>
          <a:noFill/>
        </p:spPr>
      </p:pic>
      <p:pic>
        <p:nvPicPr>
          <p:cNvPr id="2054" name="Picture 6" descr="D:\pic\panjshanbe bazar\DSCN6495.JPG"/>
          <p:cNvPicPr>
            <a:picLocks noChangeAspect="1" noChangeArrowheads="1"/>
          </p:cNvPicPr>
          <p:nvPr/>
        </p:nvPicPr>
        <p:blipFill>
          <a:blip r:embed="rId7" cstate="print"/>
          <a:srcRect/>
          <a:stretch>
            <a:fillRect/>
          </a:stretch>
        </p:blipFill>
        <p:spPr bwMode="auto">
          <a:xfrm>
            <a:off x="3857620" y="1428736"/>
            <a:ext cx="1500198" cy="1357322"/>
          </a:xfrm>
          <a:prstGeom prst="rect">
            <a:avLst/>
          </a:prstGeom>
          <a:noFill/>
        </p:spPr>
      </p:pic>
      <p:pic>
        <p:nvPicPr>
          <p:cNvPr id="2055" name="Picture 7" descr="D:\pic\panjshanbe bazar\DSCN6498.JPG"/>
          <p:cNvPicPr>
            <a:picLocks noChangeAspect="1" noChangeArrowheads="1"/>
          </p:cNvPicPr>
          <p:nvPr/>
        </p:nvPicPr>
        <p:blipFill>
          <a:blip r:embed="rId8" cstate="print"/>
          <a:srcRect/>
          <a:stretch>
            <a:fillRect/>
          </a:stretch>
        </p:blipFill>
        <p:spPr bwMode="auto">
          <a:xfrm>
            <a:off x="2071670" y="4643446"/>
            <a:ext cx="1571636" cy="1357322"/>
          </a:xfrm>
          <a:prstGeom prst="rect">
            <a:avLst/>
          </a:prstGeom>
          <a:noFill/>
        </p:spPr>
      </p:pic>
      <p:pic>
        <p:nvPicPr>
          <p:cNvPr id="2056" name="Picture 8" descr="D:\pic\panjshanbe bazar\DSCN6499.JPG"/>
          <p:cNvPicPr>
            <a:picLocks noChangeAspect="1" noChangeArrowheads="1"/>
          </p:cNvPicPr>
          <p:nvPr/>
        </p:nvPicPr>
        <p:blipFill>
          <a:blip r:embed="rId9" cstate="print"/>
          <a:srcRect/>
          <a:stretch>
            <a:fillRect/>
          </a:stretch>
        </p:blipFill>
        <p:spPr bwMode="auto">
          <a:xfrm>
            <a:off x="5429256" y="1357298"/>
            <a:ext cx="1428760" cy="1428760"/>
          </a:xfrm>
          <a:prstGeom prst="rect">
            <a:avLst/>
          </a:prstGeom>
          <a:noFill/>
        </p:spPr>
      </p:pic>
      <p:pic>
        <p:nvPicPr>
          <p:cNvPr id="2057" name="Picture 9" descr="D:\pic\panjshanbe bazar\DSCN6515.JPG"/>
          <p:cNvPicPr>
            <a:picLocks noChangeAspect="1" noChangeArrowheads="1"/>
          </p:cNvPicPr>
          <p:nvPr/>
        </p:nvPicPr>
        <p:blipFill>
          <a:blip r:embed="rId10" cstate="print"/>
          <a:srcRect/>
          <a:stretch>
            <a:fillRect/>
          </a:stretch>
        </p:blipFill>
        <p:spPr bwMode="auto">
          <a:xfrm>
            <a:off x="2428860" y="1714488"/>
            <a:ext cx="1071570" cy="857256"/>
          </a:xfrm>
          <a:prstGeom prst="rect">
            <a:avLst/>
          </a:prstGeom>
          <a:noFill/>
        </p:spPr>
      </p:pic>
      <p:pic>
        <p:nvPicPr>
          <p:cNvPr id="2058" name="Picture 10" descr="D:\pic\panjshanbe bazar\DSCN6522.JPG"/>
          <p:cNvPicPr>
            <a:picLocks noChangeAspect="1" noChangeArrowheads="1"/>
          </p:cNvPicPr>
          <p:nvPr/>
        </p:nvPicPr>
        <p:blipFill>
          <a:blip r:embed="rId11" cstate="print"/>
          <a:srcRect/>
          <a:stretch>
            <a:fillRect/>
          </a:stretch>
        </p:blipFill>
        <p:spPr bwMode="auto">
          <a:xfrm>
            <a:off x="2214546" y="3143248"/>
            <a:ext cx="1357322" cy="1357322"/>
          </a:xfrm>
          <a:prstGeom prst="rect">
            <a:avLst/>
          </a:prstGeom>
          <a:noFill/>
        </p:spPr>
      </p:pic>
      <p:cxnSp>
        <p:nvCxnSpPr>
          <p:cNvPr id="18" name="Straight Connector 17"/>
          <p:cNvCxnSpPr/>
          <p:nvPr/>
        </p:nvCxnSpPr>
        <p:spPr>
          <a:xfrm rot="5400000" flipH="1" flipV="1">
            <a:off x="4572794" y="1999446"/>
            <a:ext cx="1571636" cy="158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p:cNvCxnSpPr/>
          <p:nvPr/>
        </p:nvCxnSpPr>
        <p:spPr>
          <a:xfrm rot="10800000">
            <a:off x="3643306" y="2857496"/>
            <a:ext cx="2143140" cy="158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2786844" y="3642520"/>
            <a:ext cx="1714512" cy="158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rot="10800000">
            <a:off x="2000232" y="4572008"/>
            <a:ext cx="2000264" cy="1588"/>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rot="5400000">
            <a:off x="964381" y="5036355"/>
            <a:ext cx="2072496" cy="794"/>
          </a:xfrm>
          <a:prstGeom prst="line">
            <a:avLst/>
          </a:prstGeom>
          <a:ln w="762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2" name="Straight Connector 41"/>
          <p:cNvCxnSpPr/>
          <p:nvPr/>
        </p:nvCxnSpPr>
        <p:spPr>
          <a:xfrm rot="5400000">
            <a:off x="893737" y="5035561"/>
            <a:ext cx="1500198" cy="1588"/>
          </a:xfrm>
          <a:prstGeom prst="line">
            <a:avLst/>
          </a:prstGeom>
          <a:ln w="5715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4" name="Straight Connector 43"/>
          <p:cNvCxnSpPr/>
          <p:nvPr/>
        </p:nvCxnSpPr>
        <p:spPr>
          <a:xfrm rot="5400000">
            <a:off x="678629" y="5036355"/>
            <a:ext cx="1071570" cy="1588"/>
          </a:xfrm>
          <a:prstGeom prst="line">
            <a:avLst/>
          </a:prstGeom>
          <a:ln w="38100">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6" name="Straight Connector 45"/>
          <p:cNvCxnSpPr/>
          <p:nvPr/>
        </p:nvCxnSpPr>
        <p:spPr>
          <a:xfrm rot="5400000">
            <a:off x="500034" y="5000636"/>
            <a:ext cx="714380" cy="1588"/>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5400000">
            <a:off x="321439" y="4964917"/>
            <a:ext cx="357190" cy="1588"/>
          </a:xfrm>
          <a:prstGeom prst="line">
            <a:avLst/>
          </a:prstGeom>
          <a:ln w="19050">
            <a:solidFill>
              <a:srgbClr val="FFC000"/>
            </a:solidFill>
          </a:ln>
        </p:spPr>
        <p:style>
          <a:lnRef idx="1">
            <a:schemeClr val="accent1"/>
          </a:lnRef>
          <a:fillRef idx="0">
            <a:schemeClr val="accent1"/>
          </a:fillRef>
          <a:effectRef idx="0">
            <a:schemeClr val="accent1"/>
          </a:effectRef>
          <a:fontRef idx="minor">
            <a:schemeClr val="tx1"/>
          </a:fontRef>
        </p:style>
      </p:cxnSp>
      <p:sp>
        <p:nvSpPr>
          <p:cNvPr id="73" name="TextBox 72"/>
          <p:cNvSpPr txBox="1"/>
          <p:nvPr/>
        </p:nvSpPr>
        <p:spPr>
          <a:xfrm rot="20012962">
            <a:off x="-102715" y="4001979"/>
            <a:ext cx="2345502" cy="461665"/>
          </a:xfrm>
          <a:prstGeom prst="rect">
            <a:avLst/>
          </a:prstGeom>
          <a:noFill/>
        </p:spPr>
        <p:txBody>
          <a:bodyPr wrap="square" rtlCol="0">
            <a:spAutoFit/>
          </a:bodyPr>
          <a:lstStyle/>
          <a:p>
            <a:pPr algn="r"/>
            <a:r>
              <a:rPr lang="fa-IR" sz="2400" dirty="0" smtClean="0">
                <a:solidFill>
                  <a:schemeClr val="accent6">
                    <a:lumMod val="75000"/>
                  </a:schemeClr>
                </a:solidFill>
              </a:rPr>
              <a:t>میدان پنج شنبه بازار</a:t>
            </a:r>
            <a:endParaRPr lang="en-US" sz="2400" dirty="0">
              <a:solidFill>
                <a:schemeClr val="accent6">
                  <a:lumMod val="75000"/>
                </a:schemeClr>
              </a:solidFill>
            </a:endParaRPr>
          </a:p>
        </p:txBody>
      </p:sp>
      <p:cxnSp>
        <p:nvCxnSpPr>
          <p:cNvPr id="77" name="Straight Arrow Connector 76"/>
          <p:cNvCxnSpPr/>
          <p:nvPr/>
        </p:nvCxnSpPr>
        <p:spPr>
          <a:xfrm rot="5400000" flipH="1" flipV="1">
            <a:off x="1250927" y="2606669"/>
            <a:ext cx="357190" cy="1588"/>
          </a:xfrm>
          <a:prstGeom prst="straightConnector1">
            <a:avLst/>
          </a:prstGeom>
          <a:ln w="38100">
            <a:solidFill>
              <a:srgbClr val="FF0000"/>
            </a:solidFill>
            <a:prstDash val="solid"/>
            <a:tailEnd type="arrow"/>
          </a:ln>
        </p:spPr>
        <p:style>
          <a:lnRef idx="1">
            <a:schemeClr val="accent1"/>
          </a:lnRef>
          <a:fillRef idx="0">
            <a:schemeClr val="accent1"/>
          </a:fillRef>
          <a:effectRef idx="0">
            <a:schemeClr val="accent1"/>
          </a:effectRef>
          <a:fontRef idx="minor">
            <a:schemeClr val="tx1"/>
          </a:fontRef>
        </p:style>
      </p:cxnSp>
      <p:sp>
        <p:nvSpPr>
          <p:cNvPr id="78" name="TextBox 77"/>
          <p:cNvSpPr txBox="1"/>
          <p:nvPr/>
        </p:nvSpPr>
        <p:spPr>
          <a:xfrm>
            <a:off x="6215074" y="2643182"/>
            <a:ext cx="357190" cy="584775"/>
          </a:xfrm>
          <a:prstGeom prst="rect">
            <a:avLst/>
          </a:prstGeom>
          <a:noFill/>
        </p:spPr>
        <p:txBody>
          <a:bodyPr wrap="square" rtlCol="0">
            <a:spAutoFit/>
          </a:bodyPr>
          <a:lstStyle/>
          <a:p>
            <a:pPr algn="r"/>
            <a:r>
              <a:rPr lang="fa-IR" sz="3200" dirty="0" smtClean="0">
                <a:solidFill>
                  <a:srgbClr val="FF0000"/>
                </a:solidFill>
              </a:rPr>
              <a:t>1</a:t>
            </a:r>
            <a:endParaRPr lang="en-US" sz="3200" dirty="0">
              <a:solidFill>
                <a:srgbClr val="FF0000"/>
              </a:solidFill>
            </a:endParaRPr>
          </a:p>
        </p:txBody>
      </p:sp>
      <p:cxnSp>
        <p:nvCxnSpPr>
          <p:cNvPr id="80" name="Straight Arrow Connector 79"/>
          <p:cNvCxnSpPr/>
          <p:nvPr/>
        </p:nvCxnSpPr>
        <p:spPr>
          <a:xfrm rot="16200000" flipV="1">
            <a:off x="1107257" y="2464587"/>
            <a:ext cx="357190" cy="142876"/>
          </a:xfrm>
          <a:prstGeom prst="straightConnector1">
            <a:avLst/>
          </a:prstGeom>
          <a:ln w="38100">
            <a:solidFill>
              <a:srgbClr val="09FB5A"/>
            </a:solidFill>
            <a:tailEnd type="arrow"/>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3500430" y="1571612"/>
            <a:ext cx="357190" cy="584775"/>
          </a:xfrm>
          <a:prstGeom prst="rect">
            <a:avLst/>
          </a:prstGeom>
          <a:noFill/>
        </p:spPr>
        <p:txBody>
          <a:bodyPr wrap="square" rtlCol="0">
            <a:spAutoFit/>
          </a:bodyPr>
          <a:lstStyle/>
          <a:p>
            <a:pPr algn="r"/>
            <a:r>
              <a:rPr lang="fa-IR" sz="3200" dirty="0" smtClean="0">
                <a:solidFill>
                  <a:srgbClr val="09FB5A"/>
                </a:solidFill>
              </a:rPr>
              <a:t>2</a:t>
            </a:r>
            <a:endParaRPr lang="en-US" sz="3200" dirty="0">
              <a:solidFill>
                <a:srgbClr val="09FB5A"/>
              </a:solidFill>
            </a:endParaRPr>
          </a:p>
        </p:txBody>
      </p:sp>
      <p:cxnSp>
        <p:nvCxnSpPr>
          <p:cNvPr id="85" name="Straight Arrow Connector 84"/>
          <p:cNvCxnSpPr/>
          <p:nvPr/>
        </p:nvCxnSpPr>
        <p:spPr>
          <a:xfrm rot="10800000" flipV="1">
            <a:off x="1285852" y="2000240"/>
            <a:ext cx="500066" cy="214314"/>
          </a:xfrm>
          <a:prstGeom prst="straightConnector1">
            <a:avLst/>
          </a:prstGeom>
          <a:ln w="38100">
            <a:solidFill>
              <a:srgbClr val="E5E127"/>
            </a:solidFill>
            <a:tailEnd type="arrow"/>
          </a:ln>
        </p:spPr>
        <p:style>
          <a:lnRef idx="1">
            <a:schemeClr val="accent1"/>
          </a:lnRef>
          <a:fillRef idx="0">
            <a:schemeClr val="accent1"/>
          </a:fillRef>
          <a:effectRef idx="0">
            <a:schemeClr val="accent1"/>
          </a:effectRef>
          <a:fontRef idx="minor">
            <a:schemeClr val="tx1"/>
          </a:fontRef>
        </p:style>
      </p:cxnSp>
      <p:sp>
        <p:nvSpPr>
          <p:cNvPr id="87" name="TextBox 86"/>
          <p:cNvSpPr txBox="1"/>
          <p:nvPr/>
        </p:nvSpPr>
        <p:spPr>
          <a:xfrm>
            <a:off x="2357422" y="1285860"/>
            <a:ext cx="571504" cy="584775"/>
          </a:xfrm>
          <a:prstGeom prst="rect">
            <a:avLst/>
          </a:prstGeom>
          <a:noFill/>
        </p:spPr>
        <p:txBody>
          <a:bodyPr wrap="square" rtlCol="0">
            <a:spAutoFit/>
          </a:bodyPr>
          <a:lstStyle/>
          <a:p>
            <a:pPr algn="r"/>
            <a:r>
              <a:rPr lang="fa-IR" sz="3200" dirty="0" smtClean="0">
                <a:solidFill>
                  <a:srgbClr val="DCF117"/>
                </a:solidFill>
              </a:rPr>
              <a:t>3</a:t>
            </a:r>
            <a:endParaRPr lang="en-US" sz="3200" dirty="0">
              <a:solidFill>
                <a:srgbClr val="DCF117"/>
              </a:solidFill>
            </a:endParaRPr>
          </a:p>
        </p:txBody>
      </p:sp>
      <p:cxnSp>
        <p:nvCxnSpPr>
          <p:cNvPr id="89" name="Straight Arrow Connector 88"/>
          <p:cNvCxnSpPr/>
          <p:nvPr/>
        </p:nvCxnSpPr>
        <p:spPr>
          <a:xfrm rot="5400000" flipH="1" flipV="1">
            <a:off x="572266" y="2428074"/>
            <a:ext cx="570710" cy="794"/>
          </a:xfrm>
          <a:prstGeom prst="straightConnector1">
            <a:avLst/>
          </a:prstGeom>
          <a:ln w="38100">
            <a:solidFill>
              <a:schemeClr val="accent6"/>
            </a:solidFill>
            <a:tailEnd type="arrow"/>
          </a:ln>
        </p:spPr>
        <p:style>
          <a:lnRef idx="1">
            <a:schemeClr val="accent1"/>
          </a:lnRef>
          <a:fillRef idx="0">
            <a:schemeClr val="accent1"/>
          </a:fillRef>
          <a:effectRef idx="0">
            <a:schemeClr val="accent1"/>
          </a:effectRef>
          <a:fontRef idx="minor">
            <a:schemeClr val="tx1"/>
          </a:fontRef>
        </p:style>
      </p:cxnSp>
      <p:sp>
        <p:nvSpPr>
          <p:cNvPr id="91" name="TextBox 90"/>
          <p:cNvSpPr txBox="1"/>
          <p:nvPr/>
        </p:nvSpPr>
        <p:spPr>
          <a:xfrm>
            <a:off x="2643174" y="2714620"/>
            <a:ext cx="500066" cy="584775"/>
          </a:xfrm>
          <a:prstGeom prst="rect">
            <a:avLst/>
          </a:prstGeom>
          <a:noFill/>
        </p:spPr>
        <p:txBody>
          <a:bodyPr wrap="square" rtlCol="0">
            <a:spAutoFit/>
          </a:bodyPr>
          <a:lstStyle/>
          <a:p>
            <a:pPr algn="r"/>
            <a:r>
              <a:rPr lang="fa-IR" sz="3200" dirty="0" smtClean="0">
                <a:solidFill>
                  <a:schemeClr val="accent6"/>
                </a:solidFill>
              </a:rPr>
              <a:t>4</a:t>
            </a:r>
            <a:endParaRPr lang="en-US" sz="3200" dirty="0">
              <a:solidFill>
                <a:schemeClr val="accent6"/>
              </a:solidFill>
            </a:endParaRPr>
          </a:p>
        </p:txBody>
      </p:sp>
      <p:cxnSp>
        <p:nvCxnSpPr>
          <p:cNvPr id="93" name="Straight Arrow Connector 92"/>
          <p:cNvCxnSpPr/>
          <p:nvPr/>
        </p:nvCxnSpPr>
        <p:spPr>
          <a:xfrm flipV="1">
            <a:off x="642910" y="2428868"/>
            <a:ext cx="428628" cy="285752"/>
          </a:xfrm>
          <a:prstGeom prst="straightConnector1">
            <a:avLst/>
          </a:prstGeom>
          <a:ln w="38100">
            <a:solidFill>
              <a:schemeClr val="accent5">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94" name="TextBox 93"/>
          <p:cNvSpPr txBox="1"/>
          <p:nvPr/>
        </p:nvSpPr>
        <p:spPr>
          <a:xfrm>
            <a:off x="4071934" y="4429132"/>
            <a:ext cx="500066" cy="584775"/>
          </a:xfrm>
          <a:prstGeom prst="rect">
            <a:avLst/>
          </a:prstGeom>
          <a:noFill/>
        </p:spPr>
        <p:txBody>
          <a:bodyPr wrap="square" rtlCol="0">
            <a:spAutoFit/>
          </a:bodyPr>
          <a:lstStyle/>
          <a:p>
            <a:pPr algn="r"/>
            <a:r>
              <a:rPr lang="fa-IR" sz="3200" dirty="0" smtClean="0">
                <a:solidFill>
                  <a:schemeClr val="accent5">
                    <a:lumMod val="60000"/>
                    <a:lumOff val="40000"/>
                  </a:schemeClr>
                </a:solidFill>
              </a:rPr>
              <a:t>5</a:t>
            </a:r>
            <a:endParaRPr lang="en-US" sz="3200" dirty="0">
              <a:solidFill>
                <a:schemeClr val="accent5">
                  <a:lumMod val="60000"/>
                  <a:lumOff val="40000"/>
                </a:schemeClr>
              </a:solidFill>
            </a:endParaRPr>
          </a:p>
        </p:txBody>
      </p:sp>
      <p:cxnSp>
        <p:nvCxnSpPr>
          <p:cNvPr id="96" name="Straight Arrow Connector 95"/>
          <p:cNvCxnSpPr/>
          <p:nvPr/>
        </p:nvCxnSpPr>
        <p:spPr>
          <a:xfrm rot="5400000">
            <a:off x="571472" y="2714620"/>
            <a:ext cx="428628" cy="1588"/>
          </a:xfrm>
          <a:prstGeom prst="straightConnector1">
            <a:avLst/>
          </a:prstGeom>
          <a:ln w="38100">
            <a:solidFill>
              <a:srgbClr val="FC08DF"/>
            </a:solidFill>
            <a:tailEnd type="arrow"/>
          </a:ln>
        </p:spPr>
        <p:style>
          <a:lnRef idx="1">
            <a:schemeClr val="accent1"/>
          </a:lnRef>
          <a:fillRef idx="0">
            <a:schemeClr val="accent1"/>
          </a:fillRef>
          <a:effectRef idx="0">
            <a:schemeClr val="accent1"/>
          </a:effectRef>
          <a:fontRef idx="minor">
            <a:schemeClr val="tx1"/>
          </a:fontRef>
        </p:style>
      </p:cxnSp>
      <p:sp>
        <p:nvSpPr>
          <p:cNvPr id="97" name="TextBox 96"/>
          <p:cNvSpPr txBox="1"/>
          <p:nvPr/>
        </p:nvSpPr>
        <p:spPr>
          <a:xfrm>
            <a:off x="3643306" y="5143512"/>
            <a:ext cx="428628" cy="646331"/>
          </a:xfrm>
          <a:prstGeom prst="rect">
            <a:avLst/>
          </a:prstGeom>
          <a:noFill/>
        </p:spPr>
        <p:txBody>
          <a:bodyPr wrap="square" rtlCol="0">
            <a:spAutoFit/>
          </a:bodyPr>
          <a:lstStyle/>
          <a:p>
            <a:pPr algn="r"/>
            <a:r>
              <a:rPr lang="fa-IR" sz="3600" dirty="0" smtClean="0">
                <a:solidFill>
                  <a:srgbClr val="FC08DF"/>
                </a:solidFill>
              </a:rPr>
              <a:t>6</a:t>
            </a:r>
            <a:endParaRPr lang="en-US" sz="3600" dirty="0">
              <a:solidFill>
                <a:srgbClr val="FC08DF"/>
              </a:solidFill>
            </a:endParaRPr>
          </a:p>
        </p:txBody>
      </p:sp>
      <p:cxnSp>
        <p:nvCxnSpPr>
          <p:cNvPr id="99" name="Straight Arrow Connector 98"/>
          <p:cNvCxnSpPr/>
          <p:nvPr/>
        </p:nvCxnSpPr>
        <p:spPr>
          <a:xfrm>
            <a:off x="1500166" y="2714620"/>
            <a:ext cx="500066" cy="1588"/>
          </a:xfrm>
          <a:prstGeom prst="straightConnector1">
            <a:avLst/>
          </a:prstGeom>
          <a:ln w="38100">
            <a:solidFill>
              <a:schemeClr val="accent2">
                <a:lumMod val="60000"/>
                <a:lumOff val="40000"/>
              </a:schemeClr>
            </a:solidFill>
            <a:tailEnd type="arrow"/>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6215074" y="5072074"/>
            <a:ext cx="428628" cy="646331"/>
          </a:xfrm>
          <a:prstGeom prst="rect">
            <a:avLst/>
          </a:prstGeom>
          <a:noFill/>
        </p:spPr>
        <p:txBody>
          <a:bodyPr wrap="square" rtlCol="0">
            <a:spAutoFit/>
          </a:bodyPr>
          <a:lstStyle/>
          <a:p>
            <a:pPr algn="r"/>
            <a:r>
              <a:rPr lang="fa-IR" sz="3600" dirty="0" smtClean="0">
                <a:solidFill>
                  <a:schemeClr val="accent2">
                    <a:lumMod val="60000"/>
                    <a:lumOff val="40000"/>
                  </a:schemeClr>
                </a:solidFill>
              </a:rPr>
              <a:t>7</a:t>
            </a:r>
            <a:endParaRPr lang="en-US" sz="3600" dirty="0">
              <a:solidFill>
                <a:schemeClr val="accent2">
                  <a:lumMod val="60000"/>
                  <a:lumOff val="40000"/>
                </a:schemeClr>
              </a:solidFill>
            </a:endParaRPr>
          </a:p>
        </p:txBody>
      </p:sp>
      <p:cxnSp>
        <p:nvCxnSpPr>
          <p:cNvPr id="102" name="Straight Arrow Connector 101"/>
          <p:cNvCxnSpPr/>
          <p:nvPr/>
        </p:nvCxnSpPr>
        <p:spPr>
          <a:xfrm rot="10800000">
            <a:off x="1643042" y="2571744"/>
            <a:ext cx="500066" cy="142876"/>
          </a:xfrm>
          <a:prstGeom prst="straightConnector1">
            <a:avLst/>
          </a:prstGeom>
          <a:ln w="38100">
            <a:solidFill>
              <a:schemeClr val="bg1"/>
            </a:solidFill>
            <a:tailEnd type="arrow"/>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5929322" y="4286256"/>
            <a:ext cx="714380" cy="584775"/>
          </a:xfrm>
          <a:prstGeom prst="rect">
            <a:avLst/>
          </a:prstGeom>
          <a:noFill/>
        </p:spPr>
        <p:txBody>
          <a:bodyPr wrap="square" rtlCol="0">
            <a:spAutoFit/>
          </a:bodyPr>
          <a:lstStyle/>
          <a:p>
            <a:pPr algn="r"/>
            <a:r>
              <a:rPr lang="fa-IR" sz="3200" dirty="0" smtClean="0">
                <a:solidFill>
                  <a:schemeClr val="bg1"/>
                </a:solidFill>
              </a:rPr>
              <a:t>8</a:t>
            </a:r>
            <a:endParaRPr lang="en-US" sz="3200" dirty="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7072290"/>
          </a:xfrm>
          <a:prstGeom prst="rect">
            <a:avLst/>
          </a:prstGeom>
          <a:noFill/>
          <a:ln w="9525">
            <a:noFill/>
            <a:miter lim="800000"/>
            <a:headEnd/>
            <a:tailEnd/>
          </a:ln>
          <a:effectLst/>
        </p:spPr>
      </p:pic>
      <p:pic>
        <p:nvPicPr>
          <p:cNvPr id="3" name="Picture 3" descr="D:\pic\panjshanbe bazar\DSCN6031.JPG"/>
          <p:cNvPicPr>
            <a:picLocks noChangeAspect="1" noChangeArrowheads="1"/>
          </p:cNvPicPr>
          <p:nvPr/>
        </p:nvPicPr>
        <p:blipFill>
          <a:blip r:embed="rId3"/>
          <a:srcRect l="13153" t="48292" r="61222" b="32489"/>
          <a:stretch>
            <a:fillRect/>
          </a:stretch>
        </p:blipFill>
        <p:spPr bwMode="auto">
          <a:xfrm>
            <a:off x="0" y="3286124"/>
            <a:ext cx="2928958" cy="292895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pic>
        <p:nvPicPr>
          <p:cNvPr id="3074" name="Picture 2" descr="D:\pic\panjshanbe bazar\DSCN6526.JPG"/>
          <p:cNvPicPr>
            <a:picLocks noChangeAspect="1" noChangeArrowheads="1"/>
          </p:cNvPicPr>
          <p:nvPr/>
        </p:nvPicPr>
        <p:blipFill>
          <a:blip r:embed="rId4" cstate="print"/>
          <a:srcRect/>
          <a:stretch>
            <a:fillRect/>
          </a:stretch>
        </p:blipFill>
        <p:spPr bwMode="auto">
          <a:xfrm>
            <a:off x="5072066" y="3071810"/>
            <a:ext cx="1714512" cy="1500198"/>
          </a:xfrm>
          <a:prstGeom prst="rect">
            <a:avLst/>
          </a:prstGeom>
          <a:noFill/>
        </p:spPr>
      </p:pic>
      <p:pic>
        <p:nvPicPr>
          <p:cNvPr id="3075" name="Picture 3" descr="D:\pic\panjshanbe bazar\DSCN6527.JPG"/>
          <p:cNvPicPr>
            <a:picLocks noChangeAspect="1" noChangeArrowheads="1"/>
          </p:cNvPicPr>
          <p:nvPr/>
        </p:nvPicPr>
        <p:blipFill>
          <a:blip r:embed="rId5" cstate="print"/>
          <a:srcRect/>
          <a:stretch>
            <a:fillRect/>
          </a:stretch>
        </p:blipFill>
        <p:spPr bwMode="auto">
          <a:xfrm>
            <a:off x="2857488" y="1357298"/>
            <a:ext cx="2000264" cy="1428760"/>
          </a:xfrm>
          <a:prstGeom prst="rect">
            <a:avLst/>
          </a:prstGeom>
          <a:noFill/>
        </p:spPr>
      </p:pic>
      <p:pic>
        <p:nvPicPr>
          <p:cNvPr id="3076" name="Picture 4" descr="D:\pic\panjshanbe bazar\DSCN6530.JPG"/>
          <p:cNvPicPr>
            <a:picLocks noChangeAspect="1" noChangeArrowheads="1"/>
          </p:cNvPicPr>
          <p:nvPr/>
        </p:nvPicPr>
        <p:blipFill>
          <a:blip r:embed="rId6" cstate="print"/>
          <a:srcRect/>
          <a:stretch>
            <a:fillRect/>
          </a:stretch>
        </p:blipFill>
        <p:spPr bwMode="auto">
          <a:xfrm>
            <a:off x="5072066" y="4714884"/>
            <a:ext cx="1785950" cy="1500198"/>
          </a:xfrm>
          <a:prstGeom prst="rect">
            <a:avLst/>
          </a:prstGeom>
          <a:noFill/>
        </p:spPr>
      </p:pic>
      <p:pic>
        <p:nvPicPr>
          <p:cNvPr id="3077" name="Picture 5" descr="D:\pic\panjshanbe bazar\DSCN6532.JPG"/>
          <p:cNvPicPr>
            <a:picLocks noChangeAspect="1" noChangeArrowheads="1"/>
          </p:cNvPicPr>
          <p:nvPr/>
        </p:nvPicPr>
        <p:blipFill>
          <a:blip r:embed="rId7" cstate="print"/>
          <a:srcRect/>
          <a:stretch>
            <a:fillRect/>
          </a:stretch>
        </p:blipFill>
        <p:spPr bwMode="auto">
          <a:xfrm>
            <a:off x="3000364" y="2928934"/>
            <a:ext cx="1785950" cy="1571636"/>
          </a:xfrm>
          <a:prstGeom prst="rect">
            <a:avLst/>
          </a:prstGeom>
          <a:noFill/>
        </p:spPr>
      </p:pic>
      <p:pic>
        <p:nvPicPr>
          <p:cNvPr id="3078" name="Picture 6" descr="D:\pic\panjshanbe bazar\DSCN6534.JPG"/>
          <p:cNvPicPr>
            <a:picLocks noChangeAspect="1" noChangeArrowheads="1"/>
          </p:cNvPicPr>
          <p:nvPr/>
        </p:nvPicPr>
        <p:blipFill>
          <a:blip r:embed="rId8" cstate="print"/>
          <a:srcRect/>
          <a:stretch>
            <a:fillRect/>
          </a:stretch>
        </p:blipFill>
        <p:spPr bwMode="auto">
          <a:xfrm>
            <a:off x="500034" y="1357298"/>
            <a:ext cx="2000204" cy="1357322"/>
          </a:xfrm>
          <a:prstGeom prst="rect">
            <a:avLst/>
          </a:prstGeom>
          <a:noFill/>
        </p:spPr>
      </p:pic>
      <p:pic>
        <p:nvPicPr>
          <p:cNvPr id="3079" name="Picture 7" descr="D:\pic\panjshanbe bazar\DSCN6537.JPG"/>
          <p:cNvPicPr>
            <a:picLocks noChangeAspect="1" noChangeArrowheads="1"/>
          </p:cNvPicPr>
          <p:nvPr/>
        </p:nvPicPr>
        <p:blipFill>
          <a:blip r:embed="rId9" cstate="print"/>
          <a:srcRect/>
          <a:stretch>
            <a:fillRect/>
          </a:stretch>
        </p:blipFill>
        <p:spPr bwMode="auto">
          <a:xfrm>
            <a:off x="5072066" y="1357298"/>
            <a:ext cx="1785950" cy="1428760"/>
          </a:xfrm>
          <a:prstGeom prst="rect">
            <a:avLst/>
          </a:prstGeom>
          <a:noFill/>
        </p:spPr>
      </p:pic>
      <p:cxnSp>
        <p:nvCxnSpPr>
          <p:cNvPr id="13" name="Straight Connector 12"/>
          <p:cNvCxnSpPr/>
          <p:nvPr/>
        </p:nvCxnSpPr>
        <p:spPr>
          <a:xfrm>
            <a:off x="0" y="2857496"/>
            <a:ext cx="4929190" cy="1588"/>
          </a:xfrm>
          <a:prstGeom prst="line">
            <a:avLst/>
          </a:prstGeom>
          <a:ln w="444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3144034" y="4643446"/>
            <a:ext cx="3571106" cy="794"/>
          </a:xfrm>
          <a:prstGeom prst="line">
            <a:avLst/>
          </a:prstGeom>
          <a:ln w="1111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rot="5400000">
            <a:off x="-465173" y="1964521"/>
            <a:ext cx="1786744" cy="794"/>
          </a:xfrm>
          <a:prstGeom prst="line">
            <a:avLst/>
          </a:prstGeom>
          <a:ln w="1905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9" name="Straight Arrow Connector 28"/>
          <p:cNvCxnSpPr/>
          <p:nvPr/>
        </p:nvCxnSpPr>
        <p:spPr>
          <a:xfrm rot="5400000">
            <a:off x="1928794" y="4857760"/>
            <a:ext cx="571504" cy="142876"/>
          </a:xfrm>
          <a:prstGeom prst="straightConnector1">
            <a:avLst/>
          </a:prstGeom>
          <a:ln w="38100">
            <a:solidFill>
              <a:srgbClr val="FA0A4F"/>
            </a:solidFill>
            <a:tailEnd type="arrow"/>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3714744" y="4500570"/>
            <a:ext cx="357190" cy="461665"/>
          </a:xfrm>
          <a:prstGeom prst="rect">
            <a:avLst/>
          </a:prstGeom>
          <a:noFill/>
          <a:ln>
            <a:solidFill>
              <a:srgbClr val="FA0A4F"/>
            </a:solidFill>
          </a:ln>
        </p:spPr>
        <p:txBody>
          <a:bodyPr wrap="square" rtlCol="0">
            <a:spAutoFit/>
          </a:bodyPr>
          <a:lstStyle/>
          <a:p>
            <a:pPr algn="r"/>
            <a:r>
              <a:rPr lang="fa-IR" sz="2400" dirty="0" smtClean="0">
                <a:solidFill>
                  <a:srgbClr val="FA0A4F"/>
                </a:solidFill>
              </a:rPr>
              <a:t>1</a:t>
            </a:r>
            <a:endParaRPr lang="en-US" sz="2400" dirty="0">
              <a:solidFill>
                <a:srgbClr val="FA0A4F"/>
              </a:solidFill>
            </a:endParaRPr>
          </a:p>
        </p:txBody>
      </p:sp>
      <p:cxnSp>
        <p:nvCxnSpPr>
          <p:cNvPr id="32" name="Straight Arrow Connector 31"/>
          <p:cNvCxnSpPr/>
          <p:nvPr/>
        </p:nvCxnSpPr>
        <p:spPr>
          <a:xfrm rot="10800000">
            <a:off x="1785918" y="5000636"/>
            <a:ext cx="500066" cy="1588"/>
          </a:xfrm>
          <a:prstGeom prst="straightConnector1">
            <a:avLst/>
          </a:prstGeom>
          <a:ln w="38100">
            <a:solidFill>
              <a:srgbClr val="09FB5A"/>
            </a:solidFill>
            <a:tailEnd type="arrow"/>
          </a:ln>
        </p:spPr>
        <p:style>
          <a:lnRef idx="1">
            <a:schemeClr val="accent1"/>
          </a:lnRef>
          <a:fillRef idx="0">
            <a:schemeClr val="accent1"/>
          </a:fillRef>
          <a:effectRef idx="0">
            <a:schemeClr val="accent1"/>
          </a:effectRef>
          <a:fontRef idx="minor">
            <a:schemeClr val="tx1"/>
          </a:fontRef>
        </p:style>
      </p:cxnSp>
      <p:sp>
        <p:nvSpPr>
          <p:cNvPr id="33" name="TextBox 32"/>
          <p:cNvSpPr txBox="1"/>
          <p:nvPr/>
        </p:nvSpPr>
        <p:spPr>
          <a:xfrm>
            <a:off x="1071538" y="2714620"/>
            <a:ext cx="357190" cy="523220"/>
          </a:xfrm>
          <a:prstGeom prst="rect">
            <a:avLst/>
          </a:prstGeom>
          <a:noFill/>
          <a:ln>
            <a:solidFill>
              <a:srgbClr val="09FB5A"/>
            </a:solidFill>
          </a:ln>
        </p:spPr>
        <p:txBody>
          <a:bodyPr wrap="square" rtlCol="0">
            <a:spAutoFit/>
          </a:bodyPr>
          <a:lstStyle/>
          <a:p>
            <a:pPr algn="r"/>
            <a:r>
              <a:rPr lang="fa-IR" sz="2800" dirty="0" smtClean="0">
                <a:solidFill>
                  <a:srgbClr val="09FB5A"/>
                </a:solidFill>
              </a:rPr>
              <a:t>2</a:t>
            </a:r>
            <a:endParaRPr lang="en-US" sz="2800" dirty="0">
              <a:solidFill>
                <a:srgbClr val="09FB5A"/>
              </a:solidFill>
            </a:endParaRPr>
          </a:p>
        </p:txBody>
      </p:sp>
      <p:cxnSp>
        <p:nvCxnSpPr>
          <p:cNvPr id="35" name="Straight Arrow Connector 34"/>
          <p:cNvCxnSpPr/>
          <p:nvPr/>
        </p:nvCxnSpPr>
        <p:spPr>
          <a:xfrm rot="16200000" flipH="1">
            <a:off x="1964513" y="4679165"/>
            <a:ext cx="571504" cy="214314"/>
          </a:xfrm>
          <a:prstGeom prst="straightConnector1">
            <a:avLst/>
          </a:prstGeom>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37" name="TextBox 36"/>
          <p:cNvSpPr txBox="1"/>
          <p:nvPr/>
        </p:nvSpPr>
        <p:spPr>
          <a:xfrm>
            <a:off x="2500298" y="2000240"/>
            <a:ext cx="357190" cy="523220"/>
          </a:xfrm>
          <a:prstGeom prst="rect">
            <a:avLst/>
          </a:prstGeom>
          <a:noFill/>
          <a:ln>
            <a:solidFill>
              <a:srgbClr val="FFFF00"/>
            </a:solidFill>
          </a:ln>
        </p:spPr>
        <p:txBody>
          <a:bodyPr wrap="square" rtlCol="0">
            <a:spAutoFit/>
          </a:bodyPr>
          <a:lstStyle/>
          <a:p>
            <a:pPr algn="r"/>
            <a:r>
              <a:rPr lang="fa-IR" sz="2800" dirty="0" smtClean="0">
                <a:solidFill>
                  <a:srgbClr val="FFFF00"/>
                </a:solidFill>
              </a:rPr>
              <a:t>3</a:t>
            </a:r>
            <a:endParaRPr lang="en-US" sz="2800" dirty="0">
              <a:solidFill>
                <a:srgbClr val="FFFF00"/>
              </a:solidFill>
            </a:endParaRPr>
          </a:p>
        </p:txBody>
      </p:sp>
      <p:cxnSp>
        <p:nvCxnSpPr>
          <p:cNvPr id="39" name="Straight Arrow Connector 38"/>
          <p:cNvCxnSpPr/>
          <p:nvPr/>
        </p:nvCxnSpPr>
        <p:spPr>
          <a:xfrm rot="5400000" flipH="1" flipV="1">
            <a:off x="1893075" y="4750603"/>
            <a:ext cx="857256" cy="357190"/>
          </a:xfrm>
          <a:prstGeom prst="straightConnector1">
            <a:avLst/>
          </a:prstGeom>
          <a:ln w="38100">
            <a:solidFill>
              <a:schemeClr val="accent5">
                <a:lumMod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42" name="TextBox 41"/>
          <p:cNvSpPr txBox="1"/>
          <p:nvPr/>
        </p:nvSpPr>
        <p:spPr>
          <a:xfrm>
            <a:off x="4714876" y="1785926"/>
            <a:ext cx="428628" cy="523220"/>
          </a:xfrm>
          <a:prstGeom prst="rect">
            <a:avLst/>
          </a:prstGeom>
          <a:noFill/>
          <a:ln>
            <a:solidFill>
              <a:schemeClr val="accent5">
                <a:lumMod val="50000"/>
              </a:schemeClr>
            </a:solidFill>
          </a:ln>
        </p:spPr>
        <p:txBody>
          <a:bodyPr wrap="square" rtlCol="0">
            <a:spAutoFit/>
          </a:bodyPr>
          <a:lstStyle/>
          <a:p>
            <a:pPr algn="r"/>
            <a:r>
              <a:rPr lang="fa-IR" sz="2800" dirty="0" smtClean="0">
                <a:solidFill>
                  <a:schemeClr val="accent5">
                    <a:lumMod val="50000"/>
                  </a:schemeClr>
                </a:solidFill>
              </a:rPr>
              <a:t>4</a:t>
            </a:r>
            <a:endParaRPr lang="en-US" sz="2800" dirty="0">
              <a:solidFill>
                <a:schemeClr val="accent5">
                  <a:lumMod val="50000"/>
                </a:schemeClr>
              </a:solidFill>
            </a:endParaRPr>
          </a:p>
        </p:txBody>
      </p:sp>
      <p:cxnSp>
        <p:nvCxnSpPr>
          <p:cNvPr id="44" name="Straight Arrow Connector 43"/>
          <p:cNvCxnSpPr/>
          <p:nvPr/>
        </p:nvCxnSpPr>
        <p:spPr>
          <a:xfrm>
            <a:off x="1142976" y="4500570"/>
            <a:ext cx="785818" cy="357190"/>
          </a:xfrm>
          <a:prstGeom prst="straightConnector1">
            <a:avLst/>
          </a:prstGeom>
          <a:ln w="38100">
            <a:solidFill>
              <a:schemeClr val="bg1">
                <a:lumMod val="95000"/>
              </a:schemeClr>
            </a:solidFill>
            <a:tailEnd type="arrow"/>
          </a:ln>
        </p:spPr>
        <p:style>
          <a:lnRef idx="1">
            <a:schemeClr val="accent1"/>
          </a:lnRef>
          <a:fillRef idx="0">
            <a:schemeClr val="accent1"/>
          </a:fillRef>
          <a:effectRef idx="0">
            <a:schemeClr val="accent1"/>
          </a:effectRef>
          <a:fontRef idx="minor">
            <a:schemeClr val="tx1"/>
          </a:fontRef>
        </p:style>
      </p:cxnSp>
      <p:sp>
        <p:nvSpPr>
          <p:cNvPr id="45" name="TextBox 44"/>
          <p:cNvSpPr txBox="1"/>
          <p:nvPr/>
        </p:nvSpPr>
        <p:spPr>
          <a:xfrm>
            <a:off x="6000760" y="2857496"/>
            <a:ext cx="428628" cy="523220"/>
          </a:xfrm>
          <a:prstGeom prst="rect">
            <a:avLst/>
          </a:prstGeom>
          <a:noFill/>
          <a:ln>
            <a:solidFill>
              <a:schemeClr val="bg1"/>
            </a:solidFill>
          </a:ln>
        </p:spPr>
        <p:txBody>
          <a:bodyPr wrap="square" rtlCol="0">
            <a:spAutoFit/>
          </a:bodyPr>
          <a:lstStyle/>
          <a:p>
            <a:pPr algn="r"/>
            <a:r>
              <a:rPr lang="fa-IR" sz="2800" dirty="0" smtClean="0">
                <a:solidFill>
                  <a:schemeClr val="bg1"/>
                </a:solidFill>
              </a:rPr>
              <a:t>5</a:t>
            </a:r>
            <a:endParaRPr lang="en-US" sz="2800" dirty="0">
              <a:solidFill>
                <a:schemeClr val="bg1"/>
              </a:solidFill>
            </a:endParaRPr>
          </a:p>
        </p:txBody>
      </p:sp>
      <p:cxnSp>
        <p:nvCxnSpPr>
          <p:cNvPr id="47" name="Straight Arrow Connector 46"/>
          <p:cNvCxnSpPr/>
          <p:nvPr/>
        </p:nvCxnSpPr>
        <p:spPr>
          <a:xfrm rot="5400000">
            <a:off x="1571604" y="4929198"/>
            <a:ext cx="1143008" cy="142876"/>
          </a:xfrm>
          <a:prstGeom prst="straightConnector1">
            <a:avLst/>
          </a:prstGeom>
          <a:ln w="38100">
            <a:solidFill>
              <a:srgbClr val="BF13B3"/>
            </a:solidFill>
            <a:tailEnd type="arrow"/>
          </a:ln>
        </p:spPr>
        <p:style>
          <a:lnRef idx="1">
            <a:schemeClr val="accent1"/>
          </a:lnRef>
          <a:fillRef idx="0">
            <a:schemeClr val="accent1"/>
          </a:fillRef>
          <a:effectRef idx="0">
            <a:schemeClr val="accent1"/>
          </a:effectRef>
          <a:fontRef idx="minor">
            <a:schemeClr val="tx1"/>
          </a:fontRef>
        </p:style>
      </p:cxnSp>
      <p:sp>
        <p:nvSpPr>
          <p:cNvPr id="48" name="TextBox 47"/>
          <p:cNvSpPr txBox="1"/>
          <p:nvPr/>
        </p:nvSpPr>
        <p:spPr>
          <a:xfrm>
            <a:off x="5000628" y="5357826"/>
            <a:ext cx="428628" cy="461665"/>
          </a:xfrm>
          <a:prstGeom prst="rect">
            <a:avLst/>
          </a:prstGeom>
          <a:noFill/>
          <a:ln>
            <a:solidFill>
              <a:srgbClr val="FC08DF"/>
            </a:solidFill>
          </a:ln>
        </p:spPr>
        <p:txBody>
          <a:bodyPr wrap="square" rtlCol="0">
            <a:spAutoFit/>
          </a:bodyPr>
          <a:lstStyle/>
          <a:p>
            <a:pPr algn="r"/>
            <a:r>
              <a:rPr lang="fa-IR" sz="2400" dirty="0" smtClean="0">
                <a:solidFill>
                  <a:srgbClr val="FC08DF"/>
                </a:solidFill>
              </a:rPr>
              <a:t>6</a:t>
            </a:r>
            <a:endParaRPr lang="en-US" sz="2400" dirty="0">
              <a:solidFill>
                <a:srgbClr val="FC08DF"/>
              </a:solidFill>
            </a:endParaRPr>
          </a:p>
        </p:txBody>
      </p:sp>
      <p:sp>
        <p:nvSpPr>
          <p:cNvPr id="49" name="TextBox 48"/>
          <p:cNvSpPr txBox="1"/>
          <p:nvPr/>
        </p:nvSpPr>
        <p:spPr>
          <a:xfrm rot="20475109">
            <a:off x="2959527" y="5181001"/>
            <a:ext cx="1643074" cy="461665"/>
          </a:xfrm>
          <a:prstGeom prst="rect">
            <a:avLst/>
          </a:prstGeom>
          <a:noFill/>
        </p:spPr>
        <p:txBody>
          <a:bodyPr wrap="square" rtlCol="0">
            <a:spAutoFit/>
          </a:bodyPr>
          <a:lstStyle/>
          <a:p>
            <a:pPr algn="r"/>
            <a:r>
              <a:rPr lang="fa-IR" sz="2400" dirty="0" smtClean="0">
                <a:solidFill>
                  <a:srgbClr val="FFFF00"/>
                </a:solidFill>
              </a:rPr>
              <a:t>میدان سر حمام</a:t>
            </a:r>
            <a:endParaRPr lang="en-US" sz="2400" dirty="0">
              <a:solidFill>
                <a:srgbClr val="FFFF00"/>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4357686" y="1357298"/>
            <a:ext cx="2470747" cy="369332"/>
          </a:xfrm>
          <a:prstGeom prst="rect">
            <a:avLst/>
          </a:prstGeom>
          <a:noFill/>
        </p:spPr>
        <p:txBody>
          <a:bodyPr wrap="square" rtlCol="0">
            <a:spAutoFit/>
          </a:bodyPr>
          <a:lstStyle/>
          <a:p>
            <a:pPr algn="r"/>
            <a:r>
              <a:rPr lang="fa-IR" dirty="0" smtClean="0">
                <a:solidFill>
                  <a:schemeClr val="bg1"/>
                </a:solidFill>
              </a:rPr>
              <a:t>خیابان بازار (امام خمینی):</a:t>
            </a:r>
          </a:p>
        </p:txBody>
      </p:sp>
      <p:sp>
        <p:nvSpPr>
          <p:cNvPr id="4" name="TextBox 3"/>
          <p:cNvSpPr txBox="1"/>
          <p:nvPr/>
        </p:nvSpPr>
        <p:spPr>
          <a:xfrm>
            <a:off x="2928926" y="1714489"/>
            <a:ext cx="4000528" cy="2031325"/>
          </a:xfrm>
          <a:prstGeom prst="rect">
            <a:avLst/>
          </a:prstGeom>
          <a:noFill/>
        </p:spPr>
        <p:txBody>
          <a:bodyPr wrap="square" rtlCol="0">
            <a:spAutoFit/>
          </a:bodyPr>
          <a:lstStyle/>
          <a:p>
            <a:pPr algn="r"/>
            <a:r>
              <a:rPr lang="fa-IR" dirty="0" smtClean="0">
                <a:solidFill>
                  <a:schemeClr val="bg1"/>
                </a:solidFill>
              </a:rPr>
              <a:t>این خیابان جنوب شهر را به شمال شرق بابل متصل می کند این محور یکی از مراکز اقتصادی شهر محسوب می گردد و پارکینگ های حاشیه ای و طبقاتی مناسب در آنجا نیست. سفر در این خیابان با تاخیر فراوان و سرعت پایین صورت می گیرد. ضلع شرقی خیابان در بافت قدیم شهر بابل است که تردد خودروها در آنها به آسانی صورت نمی گیرد.</a:t>
            </a:r>
          </a:p>
        </p:txBody>
      </p:sp>
      <p:pic>
        <p:nvPicPr>
          <p:cNvPr id="3074" name="Picture 2" descr="D:\pic\panjshanbe bazar\DSCN6466.JPG"/>
          <p:cNvPicPr>
            <a:picLocks noChangeAspect="1" noChangeArrowheads="1"/>
          </p:cNvPicPr>
          <p:nvPr/>
        </p:nvPicPr>
        <p:blipFill>
          <a:blip r:embed="rId3" cstate="print"/>
          <a:srcRect/>
          <a:stretch>
            <a:fillRect/>
          </a:stretch>
        </p:blipFill>
        <p:spPr bwMode="auto">
          <a:xfrm>
            <a:off x="0" y="1285860"/>
            <a:ext cx="2071702" cy="2143140"/>
          </a:xfrm>
          <a:prstGeom prst="rect">
            <a:avLst/>
          </a:prstGeom>
          <a:noFill/>
        </p:spPr>
      </p:pic>
      <p:pic>
        <p:nvPicPr>
          <p:cNvPr id="3075" name="Picture 3" descr="D:\pic\panjshanbe bazar\DSCN6467.JPG"/>
          <p:cNvPicPr>
            <a:picLocks noChangeAspect="1" noChangeArrowheads="1"/>
          </p:cNvPicPr>
          <p:nvPr/>
        </p:nvPicPr>
        <p:blipFill>
          <a:blip r:embed="rId4" cstate="print"/>
          <a:srcRect/>
          <a:stretch>
            <a:fillRect/>
          </a:stretch>
        </p:blipFill>
        <p:spPr bwMode="auto">
          <a:xfrm>
            <a:off x="4714876" y="3857628"/>
            <a:ext cx="2143140" cy="2214578"/>
          </a:xfrm>
          <a:prstGeom prst="rect">
            <a:avLst/>
          </a:prstGeom>
          <a:noFill/>
        </p:spPr>
      </p:pic>
      <p:sp>
        <p:nvSpPr>
          <p:cNvPr id="7" name="TextBox 6"/>
          <p:cNvSpPr txBox="1"/>
          <p:nvPr/>
        </p:nvSpPr>
        <p:spPr>
          <a:xfrm>
            <a:off x="0" y="3714752"/>
            <a:ext cx="4000496" cy="2308324"/>
          </a:xfrm>
          <a:prstGeom prst="rect">
            <a:avLst/>
          </a:prstGeom>
          <a:noFill/>
        </p:spPr>
        <p:txBody>
          <a:bodyPr wrap="square" rtlCol="0">
            <a:spAutoFit/>
          </a:bodyPr>
          <a:lstStyle/>
          <a:p>
            <a:pPr algn="r"/>
            <a:r>
              <a:rPr lang="fa-IR" dirty="0" smtClean="0">
                <a:solidFill>
                  <a:schemeClr val="bg1"/>
                </a:solidFill>
              </a:rPr>
              <a:t>وجود تقاطع های نامناسب، عدم برنامه ریزی ترافیک از نظر محدودیت سفر و ... مشکلات عمده خیابان امام خمینی است. </a:t>
            </a:r>
          </a:p>
          <a:p>
            <a:pPr algn="r"/>
            <a:r>
              <a:rPr lang="fa-IR" dirty="0" smtClean="0">
                <a:solidFill>
                  <a:schemeClr val="bg1"/>
                </a:solidFill>
              </a:rPr>
              <a:t>به دلیل کاربری تجاری در این خیابان صاحبان مغازه ها نخستین کسانی هستند که خودروی خود را در ابتدای ساعات روز در جلو مغازه خود پارک می کنند در واقع پارکینگ های حاشیه ای در خیابان عملا عملکرد خصوصی پیدا کرده.</a:t>
            </a:r>
            <a:endParaRPr lang="en-US" dirty="0" smtClean="0">
              <a:solidFill>
                <a:schemeClr val="bg1"/>
              </a:solidFill>
            </a:endParaRPr>
          </a:p>
        </p:txBody>
      </p:sp>
      <p:sp>
        <p:nvSpPr>
          <p:cNvPr id="8" name="Right Arrow 7"/>
          <p:cNvSpPr/>
          <p:nvPr/>
        </p:nvSpPr>
        <p:spPr>
          <a:xfrm>
            <a:off x="4000496" y="4643446"/>
            <a:ext cx="642942" cy="357190"/>
          </a:xfrm>
          <a:prstGeom prst="rightArrow">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a:off x="2143108" y="2071678"/>
            <a:ext cx="1000132" cy="285752"/>
          </a:xfrm>
          <a:prstGeom prst="rightArrow">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2857488" y="1428736"/>
            <a:ext cx="3714776" cy="369332"/>
          </a:xfrm>
          <a:prstGeom prst="rect">
            <a:avLst/>
          </a:prstGeom>
          <a:noFill/>
        </p:spPr>
        <p:txBody>
          <a:bodyPr wrap="square" rtlCol="0">
            <a:spAutoFit/>
          </a:bodyPr>
          <a:lstStyle/>
          <a:p>
            <a:pPr algn="r"/>
            <a:r>
              <a:rPr lang="fa-IR" dirty="0" smtClean="0">
                <a:solidFill>
                  <a:schemeClr val="bg1"/>
                </a:solidFill>
              </a:rPr>
              <a:t>شناسایی ویژگی اجزای موجود در بافت قدیم:</a:t>
            </a:r>
            <a:endParaRPr lang="en-US" dirty="0">
              <a:solidFill>
                <a:schemeClr val="bg1"/>
              </a:solidFill>
            </a:endParaRPr>
          </a:p>
        </p:txBody>
      </p:sp>
      <p:sp>
        <p:nvSpPr>
          <p:cNvPr id="4" name="TextBox 3"/>
          <p:cNvSpPr txBox="1"/>
          <p:nvPr/>
        </p:nvSpPr>
        <p:spPr>
          <a:xfrm>
            <a:off x="5929322" y="1928802"/>
            <a:ext cx="849912" cy="369332"/>
          </a:xfrm>
          <a:prstGeom prst="rect">
            <a:avLst/>
          </a:prstGeom>
          <a:noFill/>
        </p:spPr>
        <p:txBody>
          <a:bodyPr wrap="none" rtlCol="0">
            <a:spAutoFit/>
          </a:bodyPr>
          <a:lstStyle/>
          <a:p>
            <a:pPr algn="r"/>
            <a:r>
              <a:rPr lang="fa-IR" dirty="0" smtClean="0">
                <a:solidFill>
                  <a:schemeClr val="bg1"/>
                </a:solidFill>
              </a:rPr>
              <a:t>ورودی :</a:t>
            </a:r>
          </a:p>
        </p:txBody>
      </p:sp>
      <p:sp>
        <p:nvSpPr>
          <p:cNvPr id="5" name="TextBox 4"/>
          <p:cNvSpPr txBox="1"/>
          <p:nvPr/>
        </p:nvSpPr>
        <p:spPr>
          <a:xfrm>
            <a:off x="2857488" y="2357430"/>
            <a:ext cx="3756658" cy="646331"/>
          </a:xfrm>
          <a:prstGeom prst="rect">
            <a:avLst/>
          </a:prstGeom>
          <a:noFill/>
        </p:spPr>
        <p:txBody>
          <a:bodyPr wrap="square" rtlCol="0">
            <a:spAutoFit/>
          </a:bodyPr>
          <a:lstStyle/>
          <a:p>
            <a:pPr algn="r"/>
            <a:r>
              <a:rPr lang="fa-IR" dirty="0" smtClean="0">
                <a:solidFill>
                  <a:schemeClr val="bg1"/>
                </a:solidFill>
              </a:rPr>
              <a:t>- ورودی به فضای زیست معمولا با تغییر محور همراه بوده و در گوشه واقع شده است.</a:t>
            </a:r>
            <a:endParaRPr lang="en-US" dirty="0">
              <a:solidFill>
                <a:schemeClr val="bg1"/>
              </a:solidFill>
            </a:endParaRPr>
          </a:p>
        </p:txBody>
      </p:sp>
      <p:sp>
        <p:nvSpPr>
          <p:cNvPr id="7" name="TextBox 6"/>
          <p:cNvSpPr txBox="1"/>
          <p:nvPr/>
        </p:nvSpPr>
        <p:spPr>
          <a:xfrm>
            <a:off x="3357554" y="4357694"/>
            <a:ext cx="3365024" cy="369332"/>
          </a:xfrm>
          <a:prstGeom prst="rect">
            <a:avLst/>
          </a:prstGeom>
          <a:noFill/>
        </p:spPr>
        <p:txBody>
          <a:bodyPr wrap="none" rtlCol="0">
            <a:spAutoFit/>
          </a:bodyPr>
          <a:lstStyle/>
          <a:p>
            <a:pPr algn="r"/>
            <a:r>
              <a:rPr lang="fa-IR" dirty="0" smtClean="0">
                <a:solidFill>
                  <a:schemeClr val="bg1"/>
                </a:solidFill>
              </a:rPr>
              <a:t>ورودی در مساکن قدیمی با استقرار هشتی</a:t>
            </a:r>
            <a:r>
              <a:rPr lang="en-US" dirty="0" smtClean="0">
                <a:solidFill>
                  <a:schemeClr val="bg1"/>
                </a:solidFill>
              </a:rPr>
              <a:t>-</a:t>
            </a:r>
            <a:endParaRPr lang="en-US" dirty="0">
              <a:solidFill>
                <a:schemeClr val="bg1"/>
              </a:solidFill>
            </a:endParaRPr>
          </a:p>
        </p:txBody>
      </p:sp>
      <p:sp>
        <p:nvSpPr>
          <p:cNvPr id="8" name="TextBox 7"/>
          <p:cNvSpPr txBox="1"/>
          <p:nvPr/>
        </p:nvSpPr>
        <p:spPr>
          <a:xfrm>
            <a:off x="2857488" y="4786322"/>
            <a:ext cx="4042428" cy="646331"/>
          </a:xfrm>
          <a:prstGeom prst="rect">
            <a:avLst/>
          </a:prstGeom>
          <a:noFill/>
        </p:spPr>
        <p:txBody>
          <a:bodyPr wrap="square" rtlCol="0">
            <a:spAutoFit/>
          </a:bodyPr>
          <a:lstStyle/>
          <a:p>
            <a:pPr algn="r"/>
            <a:r>
              <a:rPr lang="fa-IR" dirty="0" smtClean="0">
                <a:solidFill>
                  <a:schemeClr val="bg1"/>
                </a:solidFill>
              </a:rPr>
              <a:t>- تعبیه کولون زنانه و مردانه بر روی درب ورودی اهل منزل را از جنسیت افراد آگاه می ساخت.</a:t>
            </a:r>
            <a:endParaRPr lang="en-US" dirty="0">
              <a:solidFill>
                <a:schemeClr val="bg1"/>
              </a:solidFill>
            </a:endParaRPr>
          </a:p>
        </p:txBody>
      </p:sp>
      <p:sp>
        <p:nvSpPr>
          <p:cNvPr id="9" name="Rectangle 8"/>
          <p:cNvSpPr/>
          <p:nvPr/>
        </p:nvSpPr>
        <p:spPr>
          <a:xfrm>
            <a:off x="214282" y="2285992"/>
            <a:ext cx="2500330" cy="1000132"/>
          </a:xfrm>
          <a:prstGeom prst="rect">
            <a:avLst/>
          </a:prstGeom>
          <a:solidFill>
            <a:schemeClr val="tx1">
              <a:lumMod val="75000"/>
              <a:lumOff val="2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357290" y="2428868"/>
            <a:ext cx="1071570" cy="357190"/>
          </a:xfrm>
          <a:prstGeom prst="rect">
            <a:avLst/>
          </a:prstGeom>
          <a:solidFill>
            <a:schemeClr val="accent4">
              <a:lumMod val="60000"/>
              <a:lumOff val="40000"/>
            </a:schemeClr>
          </a:solidFill>
          <a:ln>
            <a:solidFill>
              <a:schemeClr val="accent4">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ight Arrow 10"/>
          <p:cNvSpPr/>
          <p:nvPr/>
        </p:nvSpPr>
        <p:spPr>
          <a:xfrm rot="10800000">
            <a:off x="2786050" y="3000371"/>
            <a:ext cx="500066" cy="260033"/>
          </a:xfrm>
          <a:prstGeom prst="rightArrow">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p:cNvSpPr/>
          <p:nvPr/>
        </p:nvSpPr>
        <p:spPr>
          <a:xfrm>
            <a:off x="2571736" y="3143248"/>
            <a:ext cx="45719" cy="71438"/>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p:cNvSpPr/>
          <p:nvPr/>
        </p:nvSpPr>
        <p:spPr>
          <a:xfrm>
            <a:off x="2357422" y="3143248"/>
            <a:ext cx="71438" cy="71438"/>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p:cNvSpPr/>
          <p:nvPr/>
        </p:nvSpPr>
        <p:spPr>
          <a:xfrm>
            <a:off x="2143108" y="3071810"/>
            <a:ext cx="71438" cy="71438"/>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p:cNvSpPr/>
          <p:nvPr/>
        </p:nvSpPr>
        <p:spPr>
          <a:xfrm>
            <a:off x="2000232" y="3000372"/>
            <a:ext cx="45719" cy="45719"/>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p:cNvSpPr/>
          <p:nvPr/>
        </p:nvSpPr>
        <p:spPr>
          <a:xfrm>
            <a:off x="1928794" y="2857496"/>
            <a:ext cx="45719" cy="71438"/>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2714612" y="2857496"/>
            <a:ext cx="71438" cy="7143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p:cNvSpPr/>
          <p:nvPr/>
        </p:nvSpPr>
        <p:spPr>
          <a:xfrm>
            <a:off x="2714612" y="3214686"/>
            <a:ext cx="71438"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0" name="Straight Connector 19"/>
          <p:cNvCxnSpPr/>
          <p:nvPr/>
        </p:nvCxnSpPr>
        <p:spPr>
          <a:xfrm rot="5400000">
            <a:off x="2071670" y="2500306"/>
            <a:ext cx="285752" cy="285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a:stCxn id="10" idx="3"/>
          </p:cNvCxnSpPr>
          <p:nvPr/>
        </p:nvCxnSpPr>
        <p:spPr>
          <a:xfrm flipH="1">
            <a:off x="2214546" y="2607463"/>
            <a:ext cx="214314" cy="178595"/>
          </a:xfrm>
          <a:prstGeom prst="line">
            <a:avLst/>
          </a:prstGeom>
          <a:ln>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cxnSp>
        <p:nvCxnSpPr>
          <p:cNvPr id="24" name="Straight Connector 23"/>
          <p:cNvCxnSpPr>
            <a:endCxn id="10" idx="2"/>
          </p:cNvCxnSpPr>
          <p:nvPr/>
        </p:nvCxnSpPr>
        <p:spPr>
          <a:xfrm rot="5400000">
            <a:off x="1875216" y="2446728"/>
            <a:ext cx="357190" cy="3214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a:xfrm rot="5400000">
            <a:off x="1714480" y="2428868"/>
            <a:ext cx="357190" cy="357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a:stCxn id="10" idx="0"/>
          </p:cNvCxnSpPr>
          <p:nvPr/>
        </p:nvCxnSpPr>
        <p:spPr>
          <a:xfrm rot="16200000" flipH="1" flipV="1">
            <a:off x="1518026" y="2411008"/>
            <a:ext cx="357190" cy="39290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a:endCxn id="10" idx="1"/>
          </p:cNvCxnSpPr>
          <p:nvPr/>
        </p:nvCxnSpPr>
        <p:spPr>
          <a:xfrm rot="10800000" flipV="1">
            <a:off x="1357290" y="2428867"/>
            <a:ext cx="214314" cy="178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1357290" y="2428868"/>
            <a:ext cx="357190" cy="357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285720" y="3500438"/>
            <a:ext cx="2500330" cy="1000132"/>
          </a:xfrm>
          <a:prstGeom prst="rect">
            <a:avLst/>
          </a:prstGeom>
          <a:solidFill>
            <a:schemeClr val="tx1">
              <a:lumMod val="75000"/>
              <a:lumOff val="25000"/>
            </a:schemeClr>
          </a:solid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ight Arrow 33"/>
          <p:cNvSpPr/>
          <p:nvPr/>
        </p:nvSpPr>
        <p:spPr>
          <a:xfrm rot="10800000">
            <a:off x="2857488" y="4214817"/>
            <a:ext cx="500066" cy="260033"/>
          </a:xfrm>
          <a:prstGeom prst="rightArrow">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p:cNvSpPr/>
          <p:nvPr/>
        </p:nvSpPr>
        <p:spPr>
          <a:xfrm>
            <a:off x="2786050" y="4071942"/>
            <a:ext cx="71438" cy="71438"/>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p:cNvSpPr/>
          <p:nvPr/>
        </p:nvSpPr>
        <p:spPr>
          <a:xfrm>
            <a:off x="2786050" y="4429132"/>
            <a:ext cx="71438" cy="4571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37" name="Straight Connector 36"/>
          <p:cNvCxnSpPr/>
          <p:nvPr/>
        </p:nvCxnSpPr>
        <p:spPr>
          <a:xfrm rot="5400000">
            <a:off x="2357422" y="4071942"/>
            <a:ext cx="285752" cy="28575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H="1">
            <a:off x="2357422" y="4071942"/>
            <a:ext cx="214314" cy="178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4" name="Rectangle 43"/>
          <p:cNvSpPr/>
          <p:nvPr/>
        </p:nvSpPr>
        <p:spPr>
          <a:xfrm rot="5400000">
            <a:off x="285720" y="3786190"/>
            <a:ext cx="642942" cy="357190"/>
          </a:xfrm>
          <a:prstGeom prst="rect">
            <a:avLst/>
          </a:pr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p:cNvSpPr/>
          <p:nvPr/>
        </p:nvSpPr>
        <p:spPr>
          <a:xfrm>
            <a:off x="2357422" y="4071942"/>
            <a:ext cx="428628" cy="428628"/>
          </a:xfrm>
          <a:prstGeom prst="rect">
            <a:avLst/>
          </a:prstGeom>
          <a:solidFill>
            <a:schemeClr val="accent2">
              <a:lumMod val="40000"/>
              <a:lumOff val="60000"/>
            </a:schemeClr>
          </a:solidFill>
          <a:ln>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8" name="Straight Connector 47"/>
          <p:cNvCxnSpPr>
            <a:endCxn id="44" idx="2"/>
          </p:cNvCxnSpPr>
          <p:nvPr/>
        </p:nvCxnSpPr>
        <p:spPr>
          <a:xfrm rot="10800000" flipV="1">
            <a:off x="428596" y="3643313"/>
            <a:ext cx="357190" cy="3214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a:stCxn id="44" idx="1"/>
          </p:cNvCxnSpPr>
          <p:nvPr/>
        </p:nvCxnSpPr>
        <p:spPr>
          <a:xfrm rot="16200000" flipH="1" flipV="1">
            <a:off x="446456" y="3625454"/>
            <a:ext cx="142876" cy="17859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a:stCxn id="44" idx="0"/>
          </p:cNvCxnSpPr>
          <p:nvPr/>
        </p:nvCxnSpPr>
        <p:spPr>
          <a:xfrm flipH="1">
            <a:off x="428596" y="3964785"/>
            <a:ext cx="357190" cy="321471"/>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rot="5400000">
            <a:off x="428596" y="3786190"/>
            <a:ext cx="357190" cy="35719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a:endCxn id="44" idx="3"/>
          </p:cNvCxnSpPr>
          <p:nvPr/>
        </p:nvCxnSpPr>
        <p:spPr>
          <a:xfrm rot="10800000" flipV="1">
            <a:off x="607192" y="4143380"/>
            <a:ext cx="178595" cy="142876"/>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rot="5400000">
            <a:off x="2357422" y="4071942"/>
            <a:ext cx="428628" cy="42862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a:stCxn id="45" idx="0"/>
            <a:endCxn id="45" idx="1"/>
          </p:cNvCxnSpPr>
          <p:nvPr/>
        </p:nvCxnSpPr>
        <p:spPr>
          <a:xfrm rot="16200000" flipH="1" flipV="1">
            <a:off x="2357422" y="4071942"/>
            <a:ext cx="214314" cy="2143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a:stCxn id="45" idx="3"/>
            <a:endCxn id="45" idx="2"/>
          </p:cNvCxnSpPr>
          <p:nvPr/>
        </p:nvCxnSpPr>
        <p:spPr>
          <a:xfrm flipH="1">
            <a:off x="2571736" y="4286256"/>
            <a:ext cx="214314" cy="21431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64" name="Picture 63" descr=" خانه قدیمی - محله میانکت ">
            <a:hlinkClick r:id="rId3"/>
          </p:cNvPr>
          <p:cNvPicPr/>
          <p:nvPr/>
        </p:nvPicPr>
        <p:blipFill>
          <a:blip r:embed="rId4"/>
          <a:srcRect/>
          <a:stretch>
            <a:fillRect/>
          </a:stretch>
        </p:blipFill>
        <p:spPr bwMode="auto">
          <a:xfrm>
            <a:off x="0" y="4714884"/>
            <a:ext cx="1500166" cy="1428760"/>
          </a:xfrm>
          <a:prstGeom prst="rect">
            <a:avLst/>
          </a:prstGeom>
          <a:noFill/>
          <a:ln w="9525">
            <a:noFill/>
            <a:miter lim="800000"/>
            <a:headEnd/>
            <a:tailEnd/>
          </a:ln>
        </p:spPr>
      </p:pic>
      <p:sp>
        <p:nvSpPr>
          <p:cNvPr id="65" name="Right Arrow 64"/>
          <p:cNvSpPr/>
          <p:nvPr/>
        </p:nvSpPr>
        <p:spPr>
          <a:xfrm rot="10341226">
            <a:off x="2438671" y="5209096"/>
            <a:ext cx="1000132" cy="214314"/>
          </a:xfrm>
          <a:prstGeom prst="rightArrow">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6" name="Picture 2" descr="D:\pic\panjshanbe bazar\DSCN6591.JPG"/>
          <p:cNvPicPr>
            <a:picLocks noChangeAspect="1" noChangeArrowheads="1"/>
          </p:cNvPicPr>
          <p:nvPr/>
        </p:nvPicPr>
        <p:blipFill>
          <a:blip r:embed="rId5" cstate="print"/>
          <a:srcRect/>
          <a:stretch>
            <a:fillRect/>
          </a:stretch>
        </p:blipFill>
        <p:spPr bwMode="auto">
          <a:xfrm>
            <a:off x="5000628" y="2928934"/>
            <a:ext cx="1143008" cy="1428760"/>
          </a:xfrm>
          <a:prstGeom prst="rect">
            <a:avLst/>
          </a:prstGeom>
          <a:noFill/>
        </p:spPr>
      </p:pic>
      <p:sp>
        <p:nvSpPr>
          <p:cNvPr id="66" name="Down Arrow 65"/>
          <p:cNvSpPr/>
          <p:nvPr/>
        </p:nvSpPr>
        <p:spPr>
          <a:xfrm rot="1296028">
            <a:off x="4857752" y="3714752"/>
            <a:ext cx="357190" cy="642942"/>
          </a:xfrm>
          <a:prstGeom prst="down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267" name="Picture 3" descr="C:\Documents and Settings\maryam\Desktop\siamak\New Folder\IMAG0077.JPG"/>
          <p:cNvPicPr>
            <a:picLocks noChangeAspect="1" noChangeArrowheads="1"/>
          </p:cNvPicPr>
          <p:nvPr/>
        </p:nvPicPr>
        <p:blipFill>
          <a:blip r:embed="rId6" cstate="print"/>
          <a:srcRect l="20690" t="2430" r="13793" b="10095"/>
          <a:stretch>
            <a:fillRect/>
          </a:stretch>
        </p:blipFill>
        <p:spPr bwMode="auto">
          <a:xfrm>
            <a:off x="1214414" y="4643446"/>
            <a:ext cx="1143008" cy="1285884"/>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2357422" y="1714488"/>
            <a:ext cx="4328183" cy="923330"/>
          </a:xfrm>
          <a:prstGeom prst="rect">
            <a:avLst/>
          </a:prstGeom>
          <a:noFill/>
        </p:spPr>
        <p:txBody>
          <a:bodyPr wrap="square" rtlCol="0">
            <a:spAutoFit/>
          </a:bodyPr>
          <a:lstStyle/>
          <a:p>
            <a:pPr algn="r"/>
            <a:r>
              <a:rPr lang="fa-IR" dirty="0" smtClean="0">
                <a:solidFill>
                  <a:schemeClr val="bg1"/>
                </a:solidFill>
              </a:rPr>
              <a:t>- ورودی های مشرف به گذر اصلی محله با ایجاد تورفتگی همراه بوده است که این عمل موجب حریم و قلمرو فضایی برای استراحت و پناه را ایجاد می کرد.</a:t>
            </a:r>
            <a:endParaRPr lang="en-US" dirty="0">
              <a:solidFill>
                <a:schemeClr val="bg1"/>
              </a:solidFill>
            </a:endParaRPr>
          </a:p>
        </p:txBody>
      </p:sp>
      <p:sp>
        <p:nvSpPr>
          <p:cNvPr id="4" name="TextBox 3"/>
          <p:cNvSpPr txBox="1"/>
          <p:nvPr/>
        </p:nvSpPr>
        <p:spPr>
          <a:xfrm>
            <a:off x="5992741" y="3143248"/>
            <a:ext cx="692818" cy="369332"/>
          </a:xfrm>
          <a:prstGeom prst="rect">
            <a:avLst/>
          </a:prstGeom>
          <a:noFill/>
        </p:spPr>
        <p:txBody>
          <a:bodyPr wrap="none" rtlCol="0">
            <a:spAutoFit/>
          </a:bodyPr>
          <a:lstStyle/>
          <a:p>
            <a:pPr algn="r"/>
            <a:r>
              <a:rPr lang="fa-IR" dirty="0" smtClean="0">
                <a:solidFill>
                  <a:schemeClr val="bg1"/>
                </a:solidFill>
              </a:rPr>
              <a:t>پلان : </a:t>
            </a:r>
            <a:endParaRPr lang="en-US" dirty="0">
              <a:solidFill>
                <a:schemeClr val="bg1"/>
              </a:solidFill>
            </a:endParaRPr>
          </a:p>
        </p:txBody>
      </p:sp>
      <p:sp>
        <p:nvSpPr>
          <p:cNvPr id="7" name="TextBox 6"/>
          <p:cNvSpPr txBox="1"/>
          <p:nvPr/>
        </p:nvSpPr>
        <p:spPr>
          <a:xfrm>
            <a:off x="2928926" y="3643314"/>
            <a:ext cx="3929090" cy="1200329"/>
          </a:xfrm>
          <a:prstGeom prst="rect">
            <a:avLst/>
          </a:prstGeom>
          <a:noFill/>
        </p:spPr>
        <p:txBody>
          <a:bodyPr wrap="square" rtlCol="0">
            <a:spAutoFit/>
          </a:bodyPr>
          <a:lstStyle/>
          <a:p>
            <a:pPr algn="r"/>
            <a:r>
              <a:rPr lang="fa-IR" dirty="0" smtClean="0">
                <a:solidFill>
                  <a:schemeClr val="bg1"/>
                </a:solidFill>
              </a:rPr>
              <a:t>- کشیدگی پلان در ساختمانهای قدیمی به صورت شرقی- غربی که ردیفی از اتاق های کنار هم چیده شده را سازمان می دهد و نسبتی 1به 1.5تا 1به 3به خود می گرفت. </a:t>
            </a:r>
            <a:endParaRPr lang="en-US" dirty="0">
              <a:solidFill>
                <a:schemeClr val="bg1"/>
              </a:solidFill>
            </a:endParaRPr>
          </a:p>
        </p:txBody>
      </p:sp>
      <p:pic>
        <p:nvPicPr>
          <p:cNvPr id="12290" name="Picture 2" descr="C:\Documents and Settings\maryam\Desktop\siamak\New Folder\IMAG0078.JPG"/>
          <p:cNvPicPr>
            <a:picLocks noChangeAspect="1" noChangeArrowheads="1"/>
          </p:cNvPicPr>
          <p:nvPr/>
        </p:nvPicPr>
        <p:blipFill>
          <a:blip r:embed="rId3" cstate="print"/>
          <a:srcRect l="17143" t="3527" r="8571" b="8305"/>
          <a:stretch>
            <a:fillRect/>
          </a:stretch>
        </p:blipFill>
        <p:spPr bwMode="auto">
          <a:xfrm>
            <a:off x="571472" y="1571612"/>
            <a:ext cx="1857388" cy="1785950"/>
          </a:xfrm>
          <a:prstGeom prst="rect">
            <a:avLst/>
          </a:prstGeom>
          <a:noFill/>
        </p:spPr>
      </p:pic>
      <p:cxnSp>
        <p:nvCxnSpPr>
          <p:cNvPr id="10" name="Straight Arrow Connector 9"/>
          <p:cNvCxnSpPr/>
          <p:nvPr/>
        </p:nvCxnSpPr>
        <p:spPr>
          <a:xfrm rot="5400000">
            <a:off x="2179621" y="4106867"/>
            <a:ext cx="928694" cy="15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rot="10800000">
            <a:off x="357158" y="3643314"/>
            <a:ext cx="2143140" cy="15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428728" y="3286124"/>
            <a:ext cx="428628" cy="369332"/>
          </a:xfrm>
          <a:prstGeom prst="rect">
            <a:avLst/>
          </a:prstGeom>
          <a:noFill/>
          <a:ln>
            <a:solidFill>
              <a:schemeClr val="accent6">
                <a:lumMod val="50000"/>
              </a:schemeClr>
            </a:solidFill>
          </a:ln>
        </p:spPr>
        <p:txBody>
          <a:bodyPr wrap="square" rtlCol="0">
            <a:spAutoFit/>
          </a:bodyPr>
          <a:lstStyle/>
          <a:p>
            <a:pPr algn="r"/>
            <a:r>
              <a:rPr lang="fa-IR" dirty="0" smtClean="0">
                <a:solidFill>
                  <a:schemeClr val="bg1"/>
                </a:solidFill>
              </a:rPr>
              <a:t>3</a:t>
            </a:r>
            <a:r>
              <a:rPr lang="en-US" dirty="0" smtClean="0">
                <a:solidFill>
                  <a:schemeClr val="bg1"/>
                </a:solidFill>
              </a:rPr>
              <a:t>d</a:t>
            </a:r>
            <a:endParaRPr lang="en-US" dirty="0">
              <a:solidFill>
                <a:schemeClr val="bg1"/>
              </a:solidFill>
            </a:endParaRPr>
          </a:p>
        </p:txBody>
      </p:sp>
      <p:sp>
        <p:nvSpPr>
          <p:cNvPr id="15" name="TextBox 14"/>
          <p:cNvSpPr txBox="1"/>
          <p:nvPr/>
        </p:nvSpPr>
        <p:spPr>
          <a:xfrm rot="5400000">
            <a:off x="2649245" y="3780119"/>
            <a:ext cx="357190" cy="369332"/>
          </a:xfrm>
          <a:prstGeom prst="rect">
            <a:avLst/>
          </a:prstGeom>
          <a:noFill/>
          <a:ln>
            <a:solidFill>
              <a:schemeClr val="accent6">
                <a:lumMod val="50000"/>
              </a:schemeClr>
            </a:solidFill>
          </a:ln>
        </p:spPr>
        <p:txBody>
          <a:bodyPr wrap="square" rtlCol="0">
            <a:spAutoFit/>
          </a:bodyPr>
          <a:lstStyle/>
          <a:p>
            <a:pPr algn="r"/>
            <a:r>
              <a:rPr lang="en-US" dirty="0" smtClean="0">
                <a:solidFill>
                  <a:schemeClr val="bg1"/>
                </a:solidFill>
              </a:rPr>
              <a:t>d</a:t>
            </a:r>
            <a:endParaRPr lang="en-US" dirty="0">
              <a:solidFill>
                <a:schemeClr val="bg1"/>
              </a:solidFill>
            </a:endParaRPr>
          </a:p>
        </p:txBody>
      </p:sp>
      <p:sp>
        <p:nvSpPr>
          <p:cNvPr id="16" name="Rectangle 15"/>
          <p:cNvSpPr/>
          <p:nvPr/>
        </p:nvSpPr>
        <p:spPr>
          <a:xfrm>
            <a:off x="2857488" y="5000636"/>
            <a:ext cx="1571636" cy="785818"/>
          </a:xfrm>
          <a:prstGeom prst="rect">
            <a:avLst/>
          </a:prstGeom>
          <a:no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Arrow Connector 17"/>
          <p:cNvCxnSpPr/>
          <p:nvPr/>
        </p:nvCxnSpPr>
        <p:spPr>
          <a:xfrm rot="5400000">
            <a:off x="4321967" y="5393545"/>
            <a:ext cx="785818" cy="15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a:off x="2857488" y="4786322"/>
            <a:ext cx="1571636" cy="1588"/>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3286116" y="4429132"/>
            <a:ext cx="642942" cy="338554"/>
          </a:xfrm>
          <a:prstGeom prst="rect">
            <a:avLst/>
          </a:prstGeom>
          <a:noFill/>
          <a:ln>
            <a:solidFill>
              <a:schemeClr val="accent6">
                <a:lumMod val="50000"/>
              </a:schemeClr>
            </a:solidFill>
          </a:ln>
        </p:spPr>
        <p:txBody>
          <a:bodyPr wrap="square" rtlCol="0">
            <a:spAutoFit/>
          </a:bodyPr>
          <a:lstStyle/>
          <a:p>
            <a:pPr algn="r"/>
            <a:r>
              <a:rPr lang="en-US" sz="1600" dirty="0" smtClean="0">
                <a:solidFill>
                  <a:schemeClr val="bg1"/>
                </a:solidFill>
              </a:rPr>
              <a:t>1.5 d</a:t>
            </a:r>
            <a:endParaRPr lang="en-US" sz="1600" dirty="0">
              <a:solidFill>
                <a:schemeClr val="bg1"/>
              </a:solidFill>
            </a:endParaRPr>
          </a:p>
        </p:txBody>
      </p:sp>
      <p:sp>
        <p:nvSpPr>
          <p:cNvPr id="22" name="TextBox 21"/>
          <p:cNvSpPr txBox="1"/>
          <p:nvPr/>
        </p:nvSpPr>
        <p:spPr>
          <a:xfrm rot="5400000">
            <a:off x="4792385" y="5208879"/>
            <a:ext cx="357190" cy="369332"/>
          </a:xfrm>
          <a:prstGeom prst="rect">
            <a:avLst/>
          </a:prstGeom>
          <a:noFill/>
          <a:ln>
            <a:solidFill>
              <a:schemeClr val="accent6">
                <a:lumMod val="50000"/>
              </a:schemeClr>
            </a:solidFill>
          </a:ln>
        </p:spPr>
        <p:txBody>
          <a:bodyPr wrap="square" rtlCol="0">
            <a:spAutoFit/>
          </a:bodyPr>
          <a:lstStyle/>
          <a:p>
            <a:pPr algn="r"/>
            <a:r>
              <a:rPr lang="en-US" dirty="0" smtClean="0">
                <a:solidFill>
                  <a:schemeClr val="bg1"/>
                </a:solidFill>
              </a:rPr>
              <a:t>d</a:t>
            </a:r>
            <a:endParaRPr lang="en-US" dirty="0">
              <a:solidFill>
                <a:schemeClr val="bg1"/>
              </a:solidFill>
            </a:endParaRPr>
          </a:p>
        </p:txBody>
      </p:sp>
      <p:sp>
        <p:nvSpPr>
          <p:cNvPr id="17" name="Rectangle 16"/>
          <p:cNvSpPr/>
          <p:nvPr/>
        </p:nvSpPr>
        <p:spPr>
          <a:xfrm>
            <a:off x="428596" y="3786190"/>
            <a:ext cx="2071702" cy="714380"/>
          </a:xfrm>
          <a:prstGeom prst="rect">
            <a:avLst/>
          </a:prstGeom>
          <a:noFill/>
          <a:ln>
            <a:solidFill>
              <a:srgbClr val="FA0A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5886250" y="1571612"/>
            <a:ext cx="870751" cy="369332"/>
          </a:xfrm>
          <a:prstGeom prst="rect">
            <a:avLst/>
          </a:prstGeom>
          <a:noFill/>
        </p:spPr>
        <p:txBody>
          <a:bodyPr wrap="none" rtlCol="0">
            <a:spAutoFit/>
          </a:bodyPr>
          <a:lstStyle/>
          <a:p>
            <a:pPr algn="r"/>
            <a:r>
              <a:rPr lang="fa-IR" dirty="0" smtClean="0">
                <a:solidFill>
                  <a:schemeClr val="bg1"/>
                </a:solidFill>
              </a:rPr>
              <a:t>گربه رو:</a:t>
            </a:r>
            <a:endParaRPr lang="en-US" dirty="0">
              <a:solidFill>
                <a:schemeClr val="bg1"/>
              </a:solidFill>
            </a:endParaRPr>
          </a:p>
        </p:txBody>
      </p:sp>
      <p:sp>
        <p:nvSpPr>
          <p:cNvPr id="4" name="TextBox 3"/>
          <p:cNvSpPr txBox="1"/>
          <p:nvPr/>
        </p:nvSpPr>
        <p:spPr>
          <a:xfrm>
            <a:off x="3000364" y="2071678"/>
            <a:ext cx="3756683" cy="1200329"/>
          </a:xfrm>
          <a:prstGeom prst="rect">
            <a:avLst/>
          </a:prstGeom>
          <a:noFill/>
        </p:spPr>
        <p:txBody>
          <a:bodyPr wrap="square" rtlCol="0">
            <a:spAutoFit/>
          </a:bodyPr>
          <a:lstStyle/>
          <a:p>
            <a:pPr algn="r"/>
            <a:r>
              <a:rPr lang="fa-IR" dirty="0" smtClean="0">
                <a:solidFill>
                  <a:schemeClr val="bg1"/>
                </a:solidFill>
              </a:rPr>
              <a:t>- گربه رو در کرسی به صورت کانالی می باشد که موجب سیرکولاسیون هوا و نفوذ آن به درون سازه ها شده که به کمک وزش نسیم ، نم و رطوبت بر خاسته از کف را تخلیه می کند.</a:t>
            </a:r>
            <a:endParaRPr lang="en-US" dirty="0">
              <a:solidFill>
                <a:schemeClr val="bg1"/>
              </a:solidFill>
            </a:endParaRPr>
          </a:p>
        </p:txBody>
      </p:sp>
      <p:sp>
        <p:nvSpPr>
          <p:cNvPr id="5" name="TextBox 4"/>
          <p:cNvSpPr txBox="1"/>
          <p:nvPr/>
        </p:nvSpPr>
        <p:spPr>
          <a:xfrm>
            <a:off x="5786446" y="3643314"/>
            <a:ext cx="848309" cy="369332"/>
          </a:xfrm>
          <a:prstGeom prst="rect">
            <a:avLst/>
          </a:prstGeom>
          <a:noFill/>
        </p:spPr>
        <p:txBody>
          <a:bodyPr wrap="none" rtlCol="0">
            <a:spAutoFit/>
          </a:bodyPr>
          <a:lstStyle/>
          <a:p>
            <a:pPr algn="r"/>
            <a:r>
              <a:rPr lang="fa-IR" dirty="0" smtClean="0">
                <a:solidFill>
                  <a:schemeClr val="bg1"/>
                </a:solidFill>
              </a:rPr>
              <a:t>بازشوها:</a:t>
            </a:r>
            <a:endParaRPr lang="en-US" dirty="0">
              <a:solidFill>
                <a:schemeClr val="bg1"/>
              </a:solidFill>
            </a:endParaRPr>
          </a:p>
        </p:txBody>
      </p:sp>
      <p:sp>
        <p:nvSpPr>
          <p:cNvPr id="6" name="TextBox 5"/>
          <p:cNvSpPr txBox="1"/>
          <p:nvPr/>
        </p:nvSpPr>
        <p:spPr>
          <a:xfrm>
            <a:off x="3143240" y="4071942"/>
            <a:ext cx="3542350" cy="646331"/>
          </a:xfrm>
          <a:prstGeom prst="rect">
            <a:avLst/>
          </a:prstGeom>
          <a:noFill/>
        </p:spPr>
        <p:txBody>
          <a:bodyPr wrap="square" rtlCol="0">
            <a:spAutoFit/>
          </a:bodyPr>
          <a:lstStyle/>
          <a:p>
            <a:pPr algn="r"/>
            <a:r>
              <a:rPr lang="fa-IR" dirty="0" smtClean="0">
                <a:solidFill>
                  <a:schemeClr val="bg1"/>
                </a:solidFill>
              </a:rPr>
              <a:t>- بازشو ها می تواند حالت های مختلفی به خود بگیرد می تواند برآمده یا عمق دار باشد.</a:t>
            </a:r>
            <a:endParaRPr lang="en-US" dirty="0">
              <a:solidFill>
                <a:schemeClr val="bg1"/>
              </a:solidFill>
            </a:endParaRPr>
          </a:p>
        </p:txBody>
      </p:sp>
      <p:sp>
        <p:nvSpPr>
          <p:cNvPr id="7" name="TextBox 6"/>
          <p:cNvSpPr txBox="1"/>
          <p:nvPr/>
        </p:nvSpPr>
        <p:spPr>
          <a:xfrm>
            <a:off x="2928927" y="5000636"/>
            <a:ext cx="3828102" cy="923330"/>
          </a:xfrm>
          <a:prstGeom prst="rect">
            <a:avLst/>
          </a:prstGeom>
          <a:noFill/>
        </p:spPr>
        <p:txBody>
          <a:bodyPr wrap="square" rtlCol="0">
            <a:spAutoFit/>
          </a:bodyPr>
          <a:lstStyle/>
          <a:p>
            <a:pPr algn="r"/>
            <a:r>
              <a:rPr lang="fa-IR" dirty="0" smtClean="0">
                <a:solidFill>
                  <a:schemeClr val="bg1"/>
                </a:solidFill>
              </a:rPr>
              <a:t>- بازشوها در گونه های قدیمی در جبهه شمالی و جنوبی و به صورت روبروی هم و در یک راستا استقرار می یابند .</a:t>
            </a:r>
            <a:endParaRPr lang="en-US" dirty="0">
              <a:solidFill>
                <a:schemeClr val="bg1"/>
              </a:solidFill>
            </a:endParaRPr>
          </a:p>
        </p:txBody>
      </p:sp>
      <p:pic>
        <p:nvPicPr>
          <p:cNvPr id="8" name="Picture 2" descr="D:\pic\panjshanbe bazar\DSCN6579.JPG"/>
          <p:cNvPicPr>
            <a:picLocks noChangeAspect="1" noChangeArrowheads="1"/>
          </p:cNvPicPr>
          <p:nvPr/>
        </p:nvPicPr>
        <p:blipFill>
          <a:blip r:embed="rId3" cstate="print"/>
          <a:srcRect l="10527" t="4167" r="10526" b="-4563"/>
          <a:stretch>
            <a:fillRect/>
          </a:stretch>
        </p:blipFill>
        <p:spPr bwMode="auto">
          <a:xfrm>
            <a:off x="0" y="2857496"/>
            <a:ext cx="1785918" cy="1714512"/>
          </a:xfrm>
          <a:prstGeom prst="rect">
            <a:avLst/>
          </a:prstGeom>
          <a:noFill/>
        </p:spPr>
      </p:pic>
      <p:pic>
        <p:nvPicPr>
          <p:cNvPr id="13314" name="Picture 2" descr="C:\Documents and Settings\maryam\Desktop\siamak\New Folder\IMAG0073.JPG"/>
          <p:cNvPicPr>
            <a:picLocks noChangeAspect="1" noChangeArrowheads="1"/>
          </p:cNvPicPr>
          <p:nvPr/>
        </p:nvPicPr>
        <p:blipFill>
          <a:blip r:embed="rId4" cstate="print"/>
          <a:srcRect l="3846" t="4000" b="8000"/>
          <a:stretch>
            <a:fillRect/>
          </a:stretch>
        </p:blipFill>
        <p:spPr bwMode="auto">
          <a:xfrm>
            <a:off x="642910" y="1357298"/>
            <a:ext cx="1785950" cy="1571636"/>
          </a:xfrm>
          <a:prstGeom prst="rect">
            <a:avLst/>
          </a:prstGeom>
          <a:noFill/>
        </p:spPr>
      </p:pic>
      <p:pic>
        <p:nvPicPr>
          <p:cNvPr id="13315" name="Picture 3" descr="C:\Documents and Settings\maryam\Desktop\siamak\New Folder\IMAG0074.JPG"/>
          <p:cNvPicPr>
            <a:picLocks noChangeAspect="1" noChangeArrowheads="1"/>
          </p:cNvPicPr>
          <p:nvPr/>
        </p:nvPicPr>
        <p:blipFill>
          <a:blip r:embed="rId5" cstate="print"/>
          <a:srcRect l="8696" t="8333" r="8696" b="12500"/>
          <a:stretch>
            <a:fillRect/>
          </a:stretch>
        </p:blipFill>
        <p:spPr bwMode="auto">
          <a:xfrm>
            <a:off x="1214414" y="4357694"/>
            <a:ext cx="1785950" cy="1643074"/>
          </a:xfrm>
          <a:prstGeom prst="rect">
            <a:avLst/>
          </a:prstGeom>
          <a:noFill/>
        </p:spPr>
      </p:pic>
      <p:sp>
        <p:nvSpPr>
          <p:cNvPr id="11" name="Right Arrow 10"/>
          <p:cNvSpPr/>
          <p:nvPr/>
        </p:nvSpPr>
        <p:spPr>
          <a:xfrm rot="11657923">
            <a:off x="1804576" y="3769245"/>
            <a:ext cx="1643074" cy="357190"/>
          </a:xfrm>
          <a:prstGeom prst="rightArrow">
            <a:avLst/>
          </a:prstGeom>
          <a:solidFill>
            <a:srgbClr val="92D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ight Arrow 11"/>
          <p:cNvSpPr/>
          <p:nvPr/>
        </p:nvSpPr>
        <p:spPr>
          <a:xfrm>
            <a:off x="2500298" y="1714488"/>
            <a:ext cx="1143008" cy="285752"/>
          </a:xfrm>
          <a:prstGeom prst="rightArrow">
            <a:avLst/>
          </a:prstGeom>
          <a:solidFill>
            <a:srgbClr val="FF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3143240" y="1714488"/>
            <a:ext cx="3542347" cy="646331"/>
          </a:xfrm>
          <a:prstGeom prst="rect">
            <a:avLst/>
          </a:prstGeom>
          <a:noFill/>
        </p:spPr>
        <p:txBody>
          <a:bodyPr wrap="square" rtlCol="0">
            <a:spAutoFit/>
          </a:bodyPr>
          <a:lstStyle/>
          <a:p>
            <a:pPr algn="r"/>
            <a:r>
              <a:rPr lang="fa-IR" dirty="0" smtClean="0">
                <a:solidFill>
                  <a:schemeClr val="bg1"/>
                </a:solidFill>
              </a:rPr>
              <a:t>- در گونه های قدیمی ( قاجاری ) بازشوها به صورت قائم روی نما کشیده شده.</a:t>
            </a:r>
            <a:endParaRPr lang="en-US" dirty="0">
              <a:solidFill>
                <a:schemeClr val="bg1"/>
              </a:solidFill>
            </a:endParaRPr>
          </a:p>
        </p:txBody>
      </p:sp>
      <p:sp>
        <p:nvSpPr>
          <p:cNvPr id="5" name="TextBox 4"/>
          <p:cNvSpPr txBox="1"/>
          <p:nvPr/>
        </p:nvSpPr>
        <p:spPr>
          <a:xfrm>
            <a:off x="2857488" y="2714620"/>
            <a:ext cx="3756670" cy="923330"/>
          </a:xfrm>
          <a:prstGeom prst="rect">
            <a:avLst/>
          </a:prstGeom>
          <a:noFill/>
        </p:spPr>
        <p:txBody>
          <a:bodyPr wrap="square" rtlCol="0">
            <a:spAutoFit/>
          </a:bodyPr>
          <a:lstStyle/>
          <a:p>
            <a:pPr algn="r"/>
            <a:r>
              <a:rPr lang="fa-IR" dirty="0" smtClean="0">
                <a:solidFill>
                  <a:schemeClr val="bg1"/>
                </a:solidFill>
              </a:rPr>
              <a:t>- روزنه ها عنصری برای نورگیری اتاق که در قسمت فوقانی پنجره تعبیه و از نظر فرم هم با پنجره هماهنگی دارد .</a:t>
            </a:r>
            <a:endParaRPr lang="en-US" dirty="0">
              <a:solidFill>
                <a:schemeClr val="bg1"/>
              </a:solidFill>
            </a:endParaRPr>
          </a:p>
        </p:txBody>
      </p:sp>
      <p:sp>
        <p:nvSpPr>
          <p:cNvPr id="6" name="TextBox 5"/>
          <p:cNvSpPr txBox="1"/>
          <p:nvPr/>
        </p:nvSpPr>
        <p:spPr>
          <a:xfrm>
            <a:off x="6236397" y="4214818"/>
            <a:ext cx="449162" cy="369332"/>
          </a:xfrm>
          <a:prstGeom prst="rect">
            <a:avLst/>
          </a:prstGeom>
          <a:noFill/>
        </p:spPr>
        <p:txBody>
          <a:bodyPr wrap="none" rtlCol="0">
            <a:spAutoFit/>
          </a:bodyPr>
          <a:lstStyle/>
          <a:p>
            <a:pPr algn="r"/>
            <a:r>
              <a:rPr lang="fa-IR" dirty="0" smtClean="0">
                <a:solidFill>
                  <a:schemeClr val="bg1"/>
                </a:solidFill>
              </a:rPr>
              <a:t>نما:</a:t>
            </a:r>
            <a:endParaRPr lang="en-US" dirty="0">
              <a:solidFill>
                <a:schemeClr val="bg1"/>
              </a:solidFill>
            </a:endParaRPr>
          </a:p>
        </p:txBody>
      </p:sp>
      <p:sp>
        <p:nvSpPr>
          <p:cNvPr id="8" name="TextBox 7"/>
          <p:cNvSpPr txBox="1"/>
          <p:nvPr/>
        </p:nvSpPr>
        <p:spPr>
          <a:xfrm>
            <a:off x="3706173" y="4857760"/>
            <a:ext cx="3050835" cy="369332"/>
          </a:xfrm>
          <a:prstGeom prst="rect">
            <a:avLst/>
          </a:prstGeom>
          <a:noFill/>
        </p:spPr>
        <p:txBody>
          <a:bodyPr wrap="none" rtlCol="0">
            <a:spAutoFit/>
          </a:bodyPr>
          <a:lstStyle/>
          <a:p>
            <a:pPr algn="r"/>
            <a:r>
              <a:rPr lang="fa-IR" dirty="0" smtClean="0">
                <a:solidFill>
                  <a:schemeClr val="bg1"/>
                </a:solidFill>
              </a:rPr>
              <a:t>- در گونه های قاجاری نما غالبا آجری</a:t>
            </a:r>
            <a:endParaRPr lang="en-US" dirty="0">
              <a:solidFill>
                <a:schemeClr val="bg1"/>
              </a:solidFill>
            </a:endParaRPr>
          </a:p>
        </p:txBody>
      </p:sp>
      <p:pic>
        <p:nvPicPr>
          <p:cNvPr id="14338" name="Picture 2" descr="C:\Documents and Settings\maryam\Desktop\siamak\New Folder\IMAG0076.JPG"/>
          <p:cNvPicPr>
            <a:picLocks noChangeAspect="1" noChangeArrowheads="1"/>
          </p:cNvPicPr>
          <p:nvPr/>
        </p:nvPicPr>
        <p:blipFill>
          <a:blip r:embed="rId3" cstate="print"/>
          <a:srcRect l="26190" t="2326" r="26191" b="4651"/>
          <a:stretch>
            <a:fillRect/>
          </a:stretch>
        </p:blipFill>
        <p:spPr bwMode="auto">
          <a:xfrm>
            <a:off x="0" y="1285860"/>
            <a:ext cx="1428728" cy="1785950"/>
          </a:xfrm>
          <a:prstGeom prst="rect">
            <a:avLst/>
          </a:prstGeom>
          <a:noFill/>
        </p:spPr>
      </p:pic>
      <p:pic>
        <p:nvPicPr>
          <p:cNvPr id="14339" name="Picture 3" descr="C:\Documents and Settings\maryam\Desktop\siamak\New Folder\IMAG0075.JPG"/>
          <p:cNvPicPr>
            <a:picLocks noChangeAspect="1" noChangeArrowheads="1"/>
          </p:cNvPicPr>
          <p:nvPr/>
        </p:nvPicPr>
        <p:blipFill>
          <a:blip r:embed="rId4" cstate="print"/>
          <a:srcRect l="27273" t="874" r="27273" b="7515"/>
          <a:stretch>
            <a:fillRect/>
          </a:stretch>
        </p:blipFill>
        <p:spPr bwMode="auto">
          <a:xfrm>
            <a:off x="1357290" y="2285992"/>
            <a:ext cx="1571636" cy="1785950"/>
          </a:xfrm>
          <a:prstGeom prst="rect">
            <a:avLst/>
          </a:prstGeom>
          <a:noFill/>
        </p:spPr>
      </p:pic>
      <p:pic>
        <p:nvPicPr>
          <p:cNvPr id="14340" name="Picture 4" descr="D:\pic\panjshanbe bazar\DSCN6578.JPG"/>
          <p:cNvPicPr>
            <a:picLocks noChangeAspect="1" noChangeArrowheads="1"/>
          </p:cNvPicPr>
          <p:nvPr/>
        </p:nvPicPr>
        <p:blipFill>
          <a:blip r:embed="rId5" cstate="print"/>
          <a:srcRect/>
          <a:stretch>
            <a:fillRect/>
          </a:stretch>
        </p:blipFill>
        <p:spPr bwMode="auto">
          <a:xfrm>
            <a:off x="0" y="3857628"/>
            <a:ext cx="2233575" cy="2214578"/>
          </a:xfrm>
          <a:prstGeom prst="rect">
            <a:avLst/>
          </a:prstGeom>
          <a:noFill/>
        </p:spPr>
      </p:pic>
      <p:sp>
        <p:nvSpPr>
          <p:cNvPr id="10" name="Right Arrow 9"/>
          <p:cNvSpPr/>
          <p:nvPr/>
        </p:nvSpPr>
        <p:spPr>
          <a:xfrm rot="10996378">
            <a:off x="1790894" y="4769670"/>
            <a:ext cx="1925712" cy="229349"/>
          </a:xfrm>
          <a:prstGeom prst="rightArrow">
            <a:avLst/>
          </a:prstGeo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8900000" scaled="1"/>
            <a:tileRect/>
          </a:gradFill>
          <a:ln w="38100">
            <a:solidFill>
              <a:srgbClr val="FFC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5740373" y="1785926"/>
            <a:ext cx="1016625" cy="369332"/>
          </a:xfrm>
          <a:prstGeom prst="rect">
            <a:avLst/>
          </a:prstGeom>
          <a:noFill/>
        </p:spPr>
        <p:txBody>
          <a:bodyPr wrap="none" rtlCol="0">
            <a:spAutoFit/>
          </a:bodyPr>
          <a:lstStyle/>
          <a:p>
            <a:pPr algn="r"/>
            <a:r>
              <a:rPr lang="fa-IR" dirty="0" smtClean="0">
                <a:solidFill>
                  <a:schemeClr val="bg1"/>
                </a:solidFill>
              </a:rPr>
              <a:t>اصل تباین:</a:t>
            </a:r>
            <a:endParaRPr lang="en-US" dirty="0">
              <a:solidFill>
                <a:schemeClr val="bg1"/>
              </a:solidFill>
            </a:endParaRPr>
          </a:p>
        </p:txBody>
      </p:sp>
      <p:sp>
        <p:nvSpPr>
          <p:cNvPr id="4" name="TextBox 3"/>
          <p:cNvSpPr txBox="1"/>
          <p:nvPr/>
        </p:nvSpPr>
        <p:spPr>
          <a:xfrm>
            <a:off x="3071802" y="2428868"/>
            <a:ext cx="3685237" cy="923330"/>
          </a:xfrm>
          <a:prstGeom prst="rect">
            <a:avLst/>
          </a:prstGeom>
          <a:noFill/>
        </p:spPr>
        <p:txBody>
          <a:bodyPr wrap="square" rtlCol="0">
            <a:spAutoFit/>
          </a:bodyPr>
          <a:lstStyle/>
          <a:p>
            <a:pPr algn="r"/>
            <a:r>
              <a:rPr lang="fa-IR" dirty="0" smtClean="0">
                <a:solidFill>
                  <a:schemeClr val="bg1"/>
                </a:solidFill>
              </a:rPr>
              <a:t>پهن وباریک شدن فضا- سرباز و سربسته شدن فضاها در گذرها از یکنواختی فضاهای ارتباط دهنده می کاهد.</a:t>
            </a:r>
            <a:endParaRPr lang="en-US" dirty="0">
              <a:solidFill>
                <a:schemeClr val="bg1"/>
              </a:solidFill>
            </a:endParaRPr>
          </a:p>
        </p:txBody>
      </p:sp>
      <p:sp>
        <p:nvSpPr>
          <p:cNvPr id="5" name="TextBox 4"/>
          <p:cNvSpPr txBox="1"/>
          <p:nvPr/>
        </p:nvSpPr>
        <p:spPr>
          <a:xfrm>
            <a:off x="214282" y="4643446"/>
            <a:ext cx="3756667" cy="646331"/>
          </a:xfrm>
          <a:prstGeom prst="rect">
            <a:avLst/>
          </a:prstGeom>
          <a:noFill/>
        </p:spPr>
        <p:txBody>
          <a:bodyPr wrap="square" rtlCol="0">
            <a:spAutoFit/>
          </a:bodyPr>
          <a:lstStyle/>
          <a:p>
            <a:pPr algn="r"/>
            <a:r>
              <a:rPr lang="fa-IR" dirty="0" smtClean="0">
                <a:solidFill>
                  <a:schemeClr val="bg1"/>
                </a:solidFill>
              </a:rPr>
              <a:t>تفاوت در محصور کردن فضا از نظر مقیاس و</a:t>
            </a:r>
            <a:r>
              <a:rPr lang="en-US" dirty="0" smtClean="0">
                <a:solidFill>
                  <a:schemeClr val="bg1"/>
                </a:solidFill>
              </a:rPr>
              <a:t> </a:t>
            </a:r>
            <a:r>
              <a:rPr lang="fa-IR" dirty="0" smtClean="0">
                <a:solidFill>
                  <a:schemeClr val="bg1"/>
                </a:solidFill>
              </a:rPr>
              <a:t>تناسب فضا </a:t>
            </a:r>
            <a:r>
              <a:rPr lang="en-US" dirty="0" smtClean="0">
                <a:solidFill>
                  <a:schemeClr val="bg1"/>
                </a:solidFill>
              </a:rPr>
              <a:t> </a:t>
            </a:r>
            <a:endParaRPr lang="en-US" dirty="0">
              <a:solidFill>
                <a:schemeClr val="bg1"/>
              </a:solidFill>
            </a:endParaRPr>
          </a:p>
        </p:txBody>
      </p:sp>
      <p:pic>
        <p:nvPicPr>
          <p:cNvPr id="15363" name="Picture 3" descr="D:\pic\panjshanbe bazar\DSCN6486.JPG"/>
          <p:cNvPicPr>
            <a:picLocks noChangeAspect="1" noChangeArrowheads="1"/>
          </p:cNvPicPr>
          <p:nvPr/>
        </p:nvPicPr>
        <p:blipFill>
          <a:blip r:embed="rId3" cstate="print"/>
          <a:srcRect/>
          <a:stretch>
            <a:fillRect/>
          </a:stretch>
        </p:blipFill>
        <p:spPr bwMode="auto">
          <a:xfrm>
            <a:off x="285720" y="1571612"/>
            <a:ext cx="2400264" cy="235745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366" name="Picture 6" descr="D:\pic\panjshanbe bazar\DSCN6531.JPG"/>
          <p:cNvPicPr>
            <a:picLocks noChangeAspect="1" noChangeArrowheads="1"/>
          </p:cNvPicPr>
          <p:nvPr/>
        </p:nvPicPr>
        <p:blipFill>
          <a:blip r:embed="rId4" cstate="print"/>
          <a:srcRect/>
          <a:stretch>
            <a:fillRect/>
          </a:stretch>
        </p:blipFill>
        <p:spPr bwMode="auto">
          <a:xfrm>
            <a:off x="4000496" y="3714752"/>
            <a:ext cx="2571768" cy="21431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4"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5" name="TextBox 4"/>
          <p:cNvSpPr txBox="1"/>
          <p:nvPr/>
        </p:nvSpPr>
        <p:spPr>
          <a:xfrm>
            <a:off x="3286116" y="2214554"/>
            <a:ext cx="3500462" cy="1754326"/>
          </a:xfrm>
          <a:prstGeom prst="rect">
            <a:avLst/>
          </a:prstGeom>
          <a:noFill/>
        </p:spPr>
        <p:txBody>
          <a:bodyPr wrap="square" rtlCol="0">
            <a:spAutoFit/>
          </a:bodyPr>
          <a:lstStyle/>
          <a:p>
            <a:pPr algn="r"/>
            <a:r>
              <a:rPr lang="fa-IR" dirty="0" smtClean="0">
                <a:solidFill>
                  <a:schemeClr val="bg1"/>
                </a:solidFill>
              </a:rPr>
              <a:t>متوسط دمای سالیانه در ایستگاه بابلسر 17/1 درجه سانتی گراد و در ایستگاه قراخیل 16/6 درجه سانتی گراد است. سردترین ماه و فصل سال در ایستگاههای مورد نظر بهمن ماه و زمستان و گرم ترین حالت مربوط به مرداد ماه و تابستان است.</a:t>
            </a:r>
            <a:endParaRPr lang="en-US" dirty="0">
              <a:solidFill>
                <a:schemeClr val="bg1"/>
              </a:solidFill>
            </a:endParaRPr>
          </a:p>
        </p:txBody>
      </p:sp>
      <p:pic>
        <p:nvPicPr>
          <p:cNvPr id="6" name="Picture 5" descr="http://www.iraniec.ir/ImagesArchive/133_mazandaran.gif"/>
          <p:cNvPicPr/>
          <p:nvPr/>
        </p:nvPicPr>
        <p:blipFill>
          <a:blip r:embed="rId3"/>
          <a:srcRect/>
          <a:stretch>
            <a:fillRect/>
          </a:stretch>
        </p:blipFill>
        <p:spPr bwMode="auto">
          <a:xfrm>
            <a:off x="0" y="1357298"/>
            <a:ext cx="3214678" cy="1857388"/>
          </a:xfrm>
          <a:prstGeom prst="rect">
            <a:avLst/>
          </a:prstGeom>
          <a:noFill/>
          <a:ln w="9525">
            <a:noFill/>
            <a:miter lim="800000"/>
            <a:headEnd/>
            <a:tailEnd/>
          </a:ln>
        </p:spPr>
      </p:pic>
      <p:pic>
        <p:nvPicPr>
          <p:cNvPr id="7" name="Picture 6" descr="http://babolnews.persiangig.com/image/Babol-Map%20-%20bbn%20-%2002.jpg"/>
          <p:cNvPicPr/>
          <p:nvPr/>
        </p:nvPicPr>
        <p:blipFill>
          <a:blip r:embed="rId4"/>
          <a:srcRect/>
          <a:stretch>
            <a:fillRect/>
          </a:stretch>
        </p:blipFill>
        <p:spPr bwMode="auto">
          <a:xfrm>
            <a:off x="1928794" y="3929066"/>
            <a:ext cx="3595696" cy="2076455"/>
          </a:xfrm>
          <a:prstGeom prst="rect">
            <a:avLst/>
          </a:prstGeom>
          <a:noFill/>
          <a:ln w="9525">
            <a:noFill/>
            <a:miter lim="800000"/>
            <a:headEnd/>
            <a:tailEnd/>
          </a:ln>
        </p:spPr>
      </p:pic>
      <p:sp>
        <p:nvSpPr>
          <p:cNvPr id="14" name="Freeform 13"/>
          <p:cNvSpPr/>
          <p:nvPr/>
        </p:nvSpPr>
        <p:spPr>
          <a:xfrm>
            <a:off x="3357554" y="4929051"/>
            <a:ext cx="785818" cy="214461"/>
          </a:xfrm>
          <a:custGeom>
            <a:avLst/>
            <a:gdLst>
              <a:gd name="connsiteX0" fmla="*/ 825137 w 1090748"/>
              <a:gd name="connsiteY0" fmla="*/ 1066800 h 1112521"/>
              <a:gd name="connsiteX1" fmla="*/ 1086394 w 1090748"/>
              <a:gd name="connsiteY1" fmla="*/ 740229 h 1112521"/>
              <a:gd name="connsiteX2" fmla="*/ 851263 w 1090748"/>
              <a:gd name="connsiteY2" fmla="*/ 230778 h 1112521"/>
              <a:gd name="connsiteX3" fmla="*/ 772886 w 1090748"/>
              <a:gd name="connsiteY3" fmla="*/ 8709 h 1112521"/>
              <a:gd name="connsiteX4" fmla="*/ 263434 w 1090748"/>
              <a:gd name="connsiteY4" fmla="*/ 178526 h 1112521"/>
              <a:gd name="connsiteX5" fmla="*/ 315686 w 1090748"/>
              <a:gd name="connsiteY5" fmla="*/ 609600 h 1112521"/>
              <a:gd name="connsiteX6" fmla="*/ 93617 w 1090748"/>
              <a:gd name="connsiteY6" fmla="*/ 1040675 h 1112521"/>
              <a:gd name="connsiteX7" fmla="*/ 877388 w 1090748"/>
              <a:gd name="connsiteY7" fmla="*/ 1040675 h 111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90748" h="1112521">
                <a:moveTo>
                  <a:pt x="825137" y="1066800"/>
                </a:moveTo>
                <a:cubicBezTo>
                  <a:pt x="953588" y="973183"/>
                  <a:pt x="1082040" y="879566"/>
                  <a:pt x="1086394" y="740229"/>
                </a:cubicBezTo>
                <a:cubicBezTo>
                  <a:pt x="1090748" y="600892"/>
                  <a:pt x="903514" y="352698"/>
                  <a:pt x="851263" y="230778"/>
                </a:cubicBezTo>
                <a:cubicBezTo>
                  <a:pt x="799012" y="108858"/>
                  <a:pt x="870857" y="17418"/>
                  <a:pt x="772886" y="8709"/>
                </a:cubicBezTo>
                <a:cubicBezTo>
                  <a:pt x="674915" y="0"/>
                  <a:pt x="339634" y="78378"/>
                  <a:pt x="263434" y="178526"/>
                </a:cubicBezTo>
                <a:cubicBezTo>
                  <a:pt x="187234" y="278674"/>
                  <a:pt x="343989" y="465909"/>
                  <a:pt x="315686" y="609600"/>
                </a:cubicBezTo>
                <a:cubicBezTo>
                  <a:pt x="287383" y="753292"/>
                  <a:pt x="0" y="968829"/>
                  <a:pt x="93617" y="1040675"/>
                </a:cubicBezTo>
                <a:cubicBezTo>
                  <a:pt x="187234" y="1112521"/>
                  <a:pt x="870857" y="1036321"/>
                  <a:pt x="877388" y="1040675"/>
                </a:cubicBezTo>
              </a:path>
            </a:pathLst>
          </a:cu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cxnSp>
        <p:nvCxnSpPr>
          <p:cNvPr id="19" name="Elbow Connector 18"/>
          <p:cNvCxnSpPr/>
          <p:nvPr/>
        </p:nvCxnSpPr>
        <p:spPr>
          <a:xfrm rot="5400000" flipH="1" flipV="1">
            <a:off x="3679025" y="4822041"/>
            <a:ext cx="71438" cy="1588"/>
          </a:xfrm>
          <a:prstGeom prst="bentConnector3">
            <a:avLst>
              <a:gd name="adj1" fmla="val 50000"/>
            </a:avLst>
          </a:prstGeom>
          <a:ln>
            <a:tailEnd type="arrow"/>
          </a:ln>
        </p:spPr>
        <p:style>
          <a:lnRef idx="1">
            <a:schemeClr val="accent1"/>
          </a:lnRef>
          <a:fillRef idx="0">
            <a:schemeClr val="accent1"/>
          </a:fillRef>
          <a:effectRef idx="0">
            <a:schemeClr val="accent1"/>
          </a:effectRef>
          <a:fontRef idx="minor">
            <a:schemeClr val="tx1"/>
          </a:fontRef>
        </p:style>
      </p:cxnSp>
      <p:sp>
        <p:nvSpPr>
          <p:cNvPr id="20" name="Freeform 19"/>
          <p:cNvSpPr/>
          <p:nvPr/>
        </p:nvSpPr>
        <p:spPr>
          <a:xfrm>
            <a:off x="2548244" y="2547257"/>
            <a:ext cx="1239791" cy="2377440"/>
          </a:xfrm>
          <a:custGeom>
            <a:avLst/>
            <a:gdLst>
              <a:gd name="connsiteX0" fmla="*/ 1200796 w 1239791"/>
              <a:gd name="connsiteY0" fmla="*/ 2377440 h 2377440"/>
              <a:gd name="connsiteX1" fmla="*/ 1174670 w 1239791"/>
              <a:gd name="connsiteY1" fmla="*/ 2259874 h 2377440"/>
              <a:gd name="connsiteX2" fmla="*/ 1161607 w 1239791"/>
              <a:gd name="connsiteY2" fmla="*/ 2220686 h 2377440"/>
              <a:gd name="connsiteX3" fmla="*/ 1135482 w 1239791"/>
              <a:gd name="connsiteY3" fmla="*/ 2181497 h 2377440"/>
              <a:gd name="connsiteX4" fmla="*/ 1109356 w 1239791"/>
              <a:gd name="connsiteY4" fmla="*/ 2090057 h 2377440"/>
              <a:gd name="connsiteX5" fmla="*/ 1083230 w 1239791"/>
              <a:gd name="connsiteY5" fmla="*/ 2050869 h 2377440"/>
              <a:gd name="connsiteX6" fmla="*/ 1057105 w 1239791"/>
              <a:gd name="connsiteY6" fmla="*/ 1972492 h 2377440"/>
              <a:gd name="connsiteX7" fmla="*/ 1030979 w 1239791"/>
              <a:gd name="connsiteY7" fmla="*/ 1920240 h 2377440"/>
              <a:gd name="connsiteX8" fmla="*/ 1004853 w 1239791"/>
              <a:gd name="connsiteY8" fmla="*/ 1841863 h 2377440"/>
              <a:gd name="connsiteX9" fmla="*/ 1017916 w 1239791"/>
              <a:gd name="connsiteY9" fmla="*/ 1776549 h 2377440"/>
              <a:gd name="connsiteX10" fmla="*/ 1148545 w 1239791"/>
              <a:gd name="connsiteY10" fmla="*/ 1724297 h 2377440"/>
              <a:gd name="connsiteX11" fmla="*/ 1174670 w 1239791"/>
              <a:gd name="connsiteY11" fmla="*/ 1672046 h 2377440"/>
              <a:gd name="connsiteX12" fmla="*/ 1200796 w 1239791"/>
              <a:gd name="connsiteY12" fmla="*/ 1632857 h 2377440"/>
              <a:gd name="connsiteX13" fmla="*/ 1213859 w 1239791"/>
              <a:gd name="connsiteY13" fmla="*/ 1593669 h 2377440"/>
              <a:gd name="connsiteX14" fmla="*/ 1226922 w 1239791"/>
              <a:gd name="connsiteY14" fmla="*/ 1502229 h 2377440"/>
              <a:gd name="connsiteX15" fmla="*/ 1213859 w 1239791"/>
              <a:gd name="connsiteY15" fmla="*/ 1267097 h 2377440"/>
              <a:gd name="connsiteX16" fmla="*/ 1135482 w 1239791"/>
              <a:gd name="connsiteY16" fmla="*/ 1240972 h 2377440"/>
              <a:gd name="connsiteX17" fmla="*/ 717470 w 1239791"/>
              <a:gd name="connsiteY17" fmla="*/ 1227909 h 2377440"/>
              <a:gd name="connsiteX18" fmla="*/ 639093 w 1239791"/>
              <a:gd name="connsiteY18" fmla="*/ 1175657 h 2377440"/>
              <a:gd name="connsiteX19" fmla="*/ 573779 w 1239791"/>
              <a:gd name="connsiteY19" fmla="*/ 1097280 h 2377440"/>
              <a:gd name="connsiteX20" fmla="*/ 534590 w 1239791"/>
              <a:gd name="connsiteY20" fmla="*/ 1018903 h 2377440"/>
              <a:gd name="connsiteX21" fmla="*/ 521527 w 1239791"/>
              <a:gd name="connsiteY21" fmla="*/ 979714 h 2377440"/>
              <a:gd name="connsiteX22" fmla="*/ 495402 w 1239791"/>
              <a:gd name="connsiteY22" fmla="*/ 927463 h 2377440"/>
              <a:gd name="connsiteX23" fmla="*/ 469276 w 1239791"/>
              <a:gd name="connsiteY23" fmla="*/ 783772 h 2377440"/>
              <a:gd name="connsiteX24" fmla="*/ 456213 w 1239791"/>
              <a:gd name="connsiteY24" fmla="*/ 744583 h 2377440"/>
              <a:gd name="connsiteX25" fmla="*/ 443150 w 1239791"/>
              <a:gd name="connsiteY25" fmla="*/ 692332 h 2377440"/>
              <a:gd name="connsiteX26" fmla="*/ 417025 w 1239791"/>
              <a:gd name="connsiteY26" fmla="*/ 431074 h 2377440"/>
              <a:gd name="connsiteX27" fmla="*/ 390899 w 1239791"/>
              <a:gd name="connsiteY27" fmla="*/ 391886 h 2377440"/>
              <a:gd name="connsiteX28" fmla="*/ 312522 w 1239791"/>
              <a:gd name="connsiteY28" fmla="*/ 326572 h 2377440"/>
              <a:gd name="connsiteX29" fmla="*/ 260270 w 1239791"/>
              <a:gd name="connsiteY29" fmla="*/ 248194 h 2377440"/>
              <a:gd name="connsiteX30" fmla="*/ 181893 w 1239791"/>
              <a:gd name="connsiteY30" fmla="*/ 222069 h 2377440"/>
              <a:gd name="connsiteX31" fmla="*/ 142705 w 1239791"/>
              <a:gd name="connsiteY31" fmla="*/ 182880 h 2377440"/>
              <a:gd name="connsiteX32" fmla="*/ 103516 w 1239791"/>
              <a:gd name="connsiteY32" fmla="*/ 169817 h 2377440"/>
              <a:gd name="connsiteX33" fmla="*/ 64327 w 1239791"/>
              <a:gd name="connsiteY33" fmla="*/ 143692 h 2377440"/>
              <a:gd name="connsiteX34" fmla="*/ 12076 w 1239791"/>
              <a:gd name="connsiteY34" fmla="*/ 0 h 237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39791" h="2377440">
                <a:moveTo>
                  <a:pt x="1200796" y="2377440"/>
                </a:moveTo>
                <a:cubicBezTo>
                  <a:pt x="1192087" y="2338251"/>
                  <a:pt x="1184407" y="2298820"/>
                  <a:pt x="1174670" y="2259874"/>
                </a:cubicBezTo>
                <a:cubicBezTo>
                  <a:pt x="1171330" y="2246516"/>
                  <a:pt x="1167765" y="2233002"/>
                  <a:pt x="1161607" y="2220686"/>
                </a:cubicBezTo>
                <a:cubicBezTo>
                  <a:pt x="1154586" y="2206644"/>
                  <a:pt x="1144190" y="2194560"/>
                  <a:pt x="1135482" y="2181497"/>
                </a:cubicBezTo>
                <a:cubicBezTo>
                  <a:pt x="1131297" y="2164757"/>
                  <a:pt x="1118726" y="2108796"/>
                  <a:pt x="1109356" y="2090057"/>
                </a:cubicBezTo>
                <a:cubicBezTo>
                  <a:pt x="1102335" y="2076015"/>
                  <a:pt x="1091939" y="2063932"/>
                  <a:pt x="1083230" y="2050869"/>
                </a:cubicBezTo>
                <a:cubicBezTo>
                  <a:pt x="1074522" y="2024743"/>
                  <a:pt x="1069421" y="1997123"/>
                  <a:pt x="1057105" y="1972492"/>
                </a:cubicBezTo>
                <a:cubicBezTo>
                  <a:pt x="1048396" y="1955075"/>
                  <a:pt x="1038211" y="1938320"/>
                  <a:pt x="1030979" y="1920240"/>
                </a:cubicBezTo>
                <a:cubicBezTo>
                  <a:pt x="1020751" y="1894671"/>
                  <a:pt x="1004853" y="1841863"/>
                  <a:pt x="1004853" y="1841863"/>
                </a:cubicBezTo>
                <a:cubicBezTo>
                  <a:pt x="1009207" y="1820092"/>
                  <a:pt x="1007987" y="1796407"/>
                  <a:pt x="1017916" y="1776549"/>
                </a:cubicBezTo>
                <a:cubicBezTo>
                  <a:pt x="1046052" y="1720278"/>
                  <a:pt x="1093524" y="1732157"/>
                  <a:pt x="1148545" y="1724297"/>
                </a:cubicBezTo>
                <a:cubicBezTo>
                  <a:pt x="1157253" y="1706880"/>
                  <a:pt x="1165009" y="1688953"/>
                  <a:pt x="1174670" y="1672046"/>
                </a:cubicBezTo>
                <a:cubicBezTo>
                  <a:pt x="1182459" y="1658415"/>
                  <a:pt x="1193775" y="1646899"/>
                  <a:pt x="1200796" y="1632857"/>
                </a:cubicBezTo>
                <a:cubicBezTo>
                  <a:pt x="1206954" y="1620541"/>
                  <a:pt x="1209505" y="1606732"/>
                  <a:pt x="1213859" y="1593669"/>
                </a:cubicBezTo>
                <a:cubicBezTo>
                  <a:pt x="1218213" y="1563189"/>
                  <a:pt x="1226922" y="1533018"/>
                  <a:pt x="1226922" y="1502229"/>
                </a:cubicBezTo>
                <a:cubicBezTo>
                  <a:pt x="1226922" y="1423731"/>
                  <a:pt x="1239791" y="1341188"/>
                  <a:pt x="1213859" y="1267097"/>
                </a:cubicBezTo>
                <a:cubicBezTo>
                  <a:pt x="1204762" y="1241104"/>
                  <a:pt x="1163007" y="1241832"/>
                  <a:pt x="1135482" y="1240972"/>
                </a:cubicBezTo>
                <a:lnTo>
                  <a:pt x="717470" y="1227909"/>
                </a:lnTo>
                <a:cubicBezTo>
                  <a:pt x="691344" y="1210492"/>
                  <a:pt x="653135" y="1203741"/>
                  <a:pt x="639093" y="1175657"/>
                </a:cubicBezTo>
                <a:cubicBezTo>
                  <a:pt x="605946" y="1109364"/>
                  <a:pt x="629169" y="1134208"/>
                  <a:pt x="573779" y="1097280"/>
                </a:cubicBezTo>
                <a:cubicBezTo>
                  <a:pt x="540944" y="998777"/>
                  <a:pt x="585237" y="1120197"/>
                  <a:pt x="534590" y="1018903"/>
                </a:cubicBezTo>
                <a:cubicBezTo>
                  <a:pt x="528432" y="1006587"/>
                  <a:pt x="526951" y="992370"/>
                  <a:pt x="521527" y="979714"/>
                </a:cubicBezTo>
                <a:cubicBezTo>
                  <a:pt x="513856" y="961816"/>
                  <a:pt x="502239" y="945696"/>
                  <a:pt x="495402" y="927463"/>
                </a:cubicBezTo>
                <a:cubicBezTo>
                  <a:pt x="478805" y="883204"/>
                  <a:pt x="478132" y="828052"/>
                  <a:pt x="469276" y="783772"/>
                </a:cubicBezTo>
                <a:cubicBezTo>
                  <a:pt x="466576" y="770270"/>
                  <a:pt x="459996" y="757823"/>
                  <a:pt x="456213" y="744583"/>
                </a:cubicBezTo>
                <a:cubicBezTo>
                  <a:pt x="451281" y="727321"/>
                  <a:pt x="447504" y="709749"/>
                  <a:pt x="443150" y="692332"/>
                </a:cubicBezTo>
                <a:cubicBezTo>
                  <a:pt x="443058" y="690954"/>
                  <a:pt x="438023" y="487070"/>
                  <a:pt x="417025" y="431074"/>
                </a:cubicBezTo>
                <a:cubicBezTo>
                  <a:pt x="411513" y="416374"/>
                  <a:pt x="402000" y="402987"/>
                  <a:pt x="390899" y="391886"/>
                </a:cubicBezTo>
                <a:cubicBezTo>
                  <a:pt x="315430" y="316418"/>
                  <a:pt x="387415" y="422863"/>
                  <a:pt x="312522" y="326572"/>
                </a:cubicBezTo>
                <a:cubicBezTo>
                  <a:pt x="293245" y="301787"/>
                  <a:pt x="290058" y="258123"/>
                  <a:pt x="260270" y="248194"/>
                </a:cubicBezTo>
                <a:lnTo>
                  <a:pt x="181893" y="222069"/>
                </a:lnTo>
                <a:cubicBezTo>
                  <a:pt x="168830" y="209006"/>
                  <a:pt x="158076" y="193127"/>
                  <a:pt x="142705" y="182880"/>
                </a:cubicBezTo>
                <a:cubicBezTo>
                  <a:pt x="131248" y="175242"/>
                  <a:pt x="115832" y="175975"/>
                  <a:pt x="103516" y="169817"/>
                </a:cubicBezTo>
                <a:cubicBezTo>
                  <a:pt x="89474" y="162796"/>
                  <a:pt x="77390" y="152400"/>
                  <a:pt x="64327" y="143692"/>
                </a:cubicBezTo>
                <a:cubicBezTo>
                  <a:pt x="0" y="47199"/>
                  <a:pt x="12076" y="96713"/>
                  <a:pt x="12076" y="0"/>
                </a:cubicBezTo>
              </a:path>
            </a:pathLst>
          </a:custGeom>
          <a:ln w="38100">
            <a:solidFill>
              <a:srgbClr val="FFFF00"/>
            </a:solidFill>
            <a:prstDash val="sysDot"/>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Freeform 20"/>
          <p:cNvSpPr/>
          <p:nvPr/>
        </p:nvSpPr>
        <p:spPr>
          <a:xfrm>
            <a:off x="2355669" y="2444931"/>
            <a:ext cx="152400" cy="100149"/>
          </a:xfrm>
          <a:custGeom>
            <a:avLst/>
            <a:gdLst>
              <a:gd name="connsiteX0" fmla="*/ 126274 w 152400"/>
              <a:gd name="connsiteY0" fmla="*/ 10886 h 100149"/>
              <a:gd name="connsiteX1" fmla="*/ 139337 w 152400"/>
              <a:gd name="connsiteY1" fmla="*/ 89263 h 100149"/>
              <a:gd name="connsiteX2" fmla="*/ 47897 w 152400"/>
              <a:gd name="connsiteY2" fmla="*/ 76200 h 100149"/>
              <a:gd name="connsiteX3" fmla="*/ 8708 w 152400"/>
              <a:gd name="connsiteY3" fmla="*/ 23949 h 100149"/>
              <a:gd name="connsiteX4" fmla="*/ 126274 w 152400"/>
              <a:gd name="connsiteY4" fmla="*/ 10886 h 1001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400" h="100149">
                <a:moveTo>
                  <a:pt x="126274" y="10886"/>
                </a:moveTo>
                <a:cubicBezTo>
                  <a:pt x="148046" y="21772"/>
                  <a:pt x="152400" y="78377"/>
                  <a:pt x="139337" y="89263"/>
                </a:cubicBezTo>
                <a:cubicBezTo>
                  <a:pt x="126274" y="100149"/>
                  <a:pt x="69669" y="87086"/>
                  <a:pt x="47897" y="76200"/>
                </a:cubicBezTo>
                <a:cubicBezTo>
                  <a:pt x="26126" y="65314"/>
                  <a:pt x="0" y="39189"/>
                  <a:pt x="8708" y="23949"/>
                </a:cubicBezTo>
                <a:cubicBezTo>
                  <a:pt x="17416" y="8709"/>
                  <a:pt x="104503" y="0"/>
                  <a:pt x="126274" y="10886"/>
                </a:cubicBezTo>
                <a:close/>
              </a:path>
            </a:pathLst>
          </a:custGeom>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5000628" y="1500174"/>
            <a:ext cx="1762021" cy="369332"/>
          </a:xfrm>
          <a:prstGeom prst="rect">
            <a:avLst/>
          </a:prstGeom>
          <a:noFill/>
        </p:spPr>
        <p:txBody>
          <a:bodyPr wrap="none" rtlCol="0">
            <a:spAutoFit/>
          </a:bodyPr>
          <a:lstStyle/>
          <a:p>
            <a:pPr algn="r"/>
            <a:r>
              <a:rPr lang="fa-IR" dirty="0" smtClean="0">
                <a:solidFill>
                  <a:schemeClr val="bg1"/>
                </a:solidFill>
              </a:rPr>
              <a:t>اصل محصور کردن:</a:t>
            </a:r>
            <a:endParaRPr lang="en-US" dirty="0">
              <a:solidFill>
                <a:schemeClr val="bg1"/>
              </a:solidFill>
            </a:endParaRPr>
          </a:p>
        </p:txBody>
      </p:sp>
      <p:sp>
        <p:nvSpPr>
          <p:cNvPr id="5" name="TextBox 4"/>
          <p:cNvSpPr txBox="1"/>
          <p:nvPr/>
        </p:nvSpPr>
        <p:spPr>
          <a:xfrm>
            <a:off x="3428992" y="1928802"/>
            <a:ext cx="3328038" cy="646331"/>
          </a:xfrm>
          <a:prstGeom prst="rect">
            <a:avLst/>
          </a:prstGeom>
          <a:noFill/>
        </p:spPr>
        <p:txBody>
          <a:bodyPr wrap="square" rtlCol="0">
            <a:spAutoFit/>
          </a:bodyPr>
          <a:lstStyle/>
          <a:p>
            <a:pPr algn="r"/>
            <a:r>
              <a:rPr lang="fa-IR" dirty="0" smtClean="0">
                <a:solidFill>
                  <a:schemeClr val="bg1"/>
                </a:solidFill>
              </a:rPr>
              <a:t>محصور کردن فضای شهری به وسیله بدنه بناهای اماکن مذهبی و تجاری </a:t>
            </a:r>
            <a:endParaRPr lang="en-US" dirty="0">
              <a:solidFill>
                <a:schemeClr val="bg1"/>
              </a:solidFill>
            </a:endParaRPr>
          </a:p>
        </p:txBody>
      </p:sp>
      <p:sp>
        <p:nvSpPr>
          <p:cNvPr id="6" name="TextBox 5"/>
          <p:cNvSpPr txBox="1"/>
          <p:nvPr/>
        </p:nvSpPr>
        <p:spPr>
          <a:xfrm>
            <a:off x="785786" y="3929066"/>
            <a:ext cx="3542355" cy="646331"/>
          </a:xfrm>
          <a:prstGeom prst="rect">
            <a:avLst/>
          </a:prstGeom>
          <a:noFill/>
        </p:spPr>
        <p:txBody>
          <a:bodyPr wrap="square" rtlCol="0">
            <a:spAutoFit/>
          </a:bodyPr>
          <a:lstStyle/>
          <a:p>
            <a:pPr algn="r"/>
            <a:r>
              <a:rPr lang="fa-IR" dirty="0" smtClean="0">
                <a:solidFill>
                  <a:schemeClr val="bg1"/>
                </a:solidFill>
              </a:rPr>
              <a:t>در گذرها حالت پویایی و در راسته بازار و میدانچه ها و بازارهای محلی ایستایی </a:t>
            </a:r>
            <a:endParaRPr lang="en-US" dirty="0">
              <a:solidFill>
                <a:schemeClr val="bg1"/>
              </a:solidFill>
            </a:endParaRPr>
          </a:p>
        </p:txBody>
      </p:sp>
      <p:sp>
        <p:nvSpPr>
          <p:cNvPr id="7" name="TextBox 6"/>
          <p:cNvSpPr txBox="1"/>
          <p:nvPr/>
        </p:nvSpPr>
        <p:spPr>
          <a:xfrm>
            <a:off x="2285984" y="3571876"/>
            <a:ext cx="1885453" cy="369332"/>
          </a:xfrm>
          <a:prstGeom prst="rect">
            <a:avLst/>
          </a:prstGeom>
          <a:noFill/>
        </p:spPr>
        <p:txBody>
          <a:bodyPr wrap="none" rtlCol="0">
            <a:spAutoFit/>
          </a:bodyPr>
          <a:lstStyle/>
          <a:p>
            <a:pPr algn="r"/>
            <a:r>
              <a:rPr lang="fa-IR" dirty="0" smtClean="0">
                <a:solidFill>
                  <a:schemeClr val="bg1"/>
                </a:solidFill>
              </a:rPr>
              <a:t>اصل ایستایی و پویایی:</a:t>
            </a:r>
            <a:endParaRPr lang="en-US" dirty="0">
              <a:solidFill>
                <a:schemeClr val="bg1"/>
              </a:solidFill>
            </a:endParaRPr>
          </a:p>
        </p:txBody>
      </p:sp>
      <p:pic>
        <p:nvPicPr>
          <p:cNvPr id="10" name="Picture 2"/>
          <p:cNvPicPr>
            <a:picLocks noChangeAspect="1" noChangeArrowheads="1"/>
          </p:cNvPicPr>
          <p:nvPr/>
        </p:nvPicPr>
        <p:blipFill>
          <a:blip r:embed="rId3"/>
          <a:srcRect/>
          <a:stretch>
            <a:fillRect/>
          </a:stretch>
        </p:blipFill>
        <p:spPr bwMode="auto">
          <a:xfrm>
            <a:off x="714348" y="1857364"/>
            <a:ext cx="2786050" cy="1714512"/>
          </a:xfrm>
          <a:prstGeom prst="rect">
            <a:avLst/>
          </a:prstGeom>
          <a:noFill/>
          <a:ln w="9525">
            <a:noFill/>
            <a:miter lim="800000"/>
            <a:headEnd/>
            <a:tailEnd/>
          </a:ln>
          <a:effectLst/>
        </p:spPr>
      </p:pic>
      <p:pic>
        <p:nvPicPr>
          <p:cNvPr id="16387" name="Picture 3" descr="C:\Documents and Settings\maryam\Desktop\siamak\New Folder\IMAG0071.JPG"/>
          <p:cNvPicPr>
            <a:picLocks noChangeAspect="1" noChangeArrowheads="1"/>
          </p:cNvPicPr>
          <p:nvPr/>
        </p:nvPicPr>
        <p:blipFill>
          <a:blip r:embed="rId4" cstate="print"/>
          <a:srcRect l="7143" r="7143" b="9379"/>
          <a:stretch>
            <a:fillRect/>
          </a:stretch>
        </p:blipFill>
        <p:spPr bwMode="auto">
          <a:xfrm>
            <a:off x="0" y="1285860"/>
            <a:ext cx="1214446" cy="1214446"/>
          </a:xfrm>
          <a:prstGeom prst="rect">
            <a:avLst/>
          </a:prstGeom>
          <a:ln w="228600" cap="sq" cmpd="thickThin">
            <a:solidFill>
              <a:srgbClr val="000000"/>
            </a:solidFill>
            <a:prstDash val="solid"/>
            <a:miter lim="800000"/>
          </a:ln>
          <a:effectLst>
            <a:innerShdw blurRad="76200">
              <a:srgbClr val="000000"/>
            </a:innerShdw>
          </a:effectLst>
        </p:spPr>
      </p:pic>
      <p:pic>
        <p:nvPicPr>
          <p:cNvPr id="16388" name="Picture 4" descr="C:\Documents and Settings\maryam\Desktop\siamak\New Folder\IMAG0070.JPG"/>
          <p:cNvPicPr>
            <a:picLocks noChangeAspect="1" noChangeArrowheads="1"/>
          </p:cNvPicPr>
          <p:nvPr/>
        </p:nvPicPr>
        <p:blipFill>
          <a:blip r:embed="rId5" cstate="print"/>
          <a:srcRect l="13889" t="9678" r="11111" b="9677"/>
          <a:stretch>
            <a:fillRect/>
          </a:stretch>
        </p:blipFill>
        <p:spPr bwMode="auto">
          <a:xfrm>
            <a:off x="4857752" y="3786190"/>
            <a:ext cx="1928826" cy="1785950"/>
          </a:xfrm>
          <a:prstGeom prst="rect">
            <a:avLst/>
          </a:prstGeom>
          <a:noFill/>
        </p:spPr>
      </p:pic>
      <p:sp>
        <p:nvSpPr>
          <p:cNvPr id="15" name="Right Arrow 14"/>
          <p:cNvSpPr/>
          <p:nvPr/>
        </p:nvSpPr>
        <p:spPr>
          <a:xfrm>
            <a:off x="4357686" y="4143380"/>
            <a:ext cx="642942" cy="285752"/>
          </a:xfrm>
          <a:prstGeom prst="rightArrow">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ight Arrow 15"/>
          <p:cNvSpPr/>
          <p:nvPr/>
        </p:nvSpPr>
        <p:spPr>
          <a:xfrm rot="10121294">
            <a:off x="3595797" y="1608804"/>
            <a:ext cx="1143008" cy="357190"/>
          </a:xfrm>
          <a:prstGeom prst="rightArrow">
            <a:avLst/>
          </a:prstGeom>
          <a:solidFill>
            <a:schemeClr val="accent4">
              <a:lumMod val="75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5500624" y="1571612"/>
            <a:ext cx="1184940" cy="369332"/>
          </a:xfrm>
          <a:prstGeom prst="rect">
            <a:avLst/>
          </a:prstGeom>
          <a:noFill/>
        </p:spPr>
        <p:txBody>
          <a:bodyPr wrap="none" rtlCol="0">
            <a:spAutoFit/>
          </a:bodyPr>
          <a:lstStyle/>
          <a:p>
            <a:pPr algn="r"/>
            <a:r>
              <a:rPr lang="fa-IR" dirty="0" smtClean="0">
                <a:solidFill>
                  <a:schemeClr val="bg1"/>
                </a:solidFill>
              </a:rPr>
              <a:t>حریم فضایی:</a:t>
            </a:r>
            <a:endParaRPr lang="en-US" dirty="0">
              <a:solidFill>
                <a:schemeClr val="bg1"/>
              </a:solidFill>
            </a:endParaRPr>
          </a:p>
        </p:txBody>
      </p:sp>
      <p:sp>
        <p:nvSpPr>
          <p:cNvPr id="4" name="TextBox 3"/>
          <p:cNvSpPr txBox="1"/>
          <p:nvPr/>
        </p:nvSpPr>
        <p:spPr>
          <a:xfrm>
            <a:off x="3286116" y="2000240"/>
            <a:ext cx="3470906" cy="923330"/>
          </a:xfrm>
          <a:prstGeom prst="rect">
            <a:avLst/>
          </a:prstGeom>
          <a:noFill/>
        </p:spPr>
        <p:txBody>
          <a:bodyPr wrap="square" rtlCol="0">
            <a:spAutoFit/>
          </a:bodyPr>
          <a:lstStyle/>
          <a:p>
            <a:pPr algn="r"/>
            <a:r>
              <a:rPr lang="fa-IR" dirty="0" smtClean="0">
                <a:solidFill>
                  <a:schemeClr val="bg1"/>
                </a:solidFill>
              </a:rPr>
              <a:t>-اغلب خانه های قدیمی با عمق مناسبی عقب می نشیند. با یک گذر یا فضایی راه پیدا می کند</a:t>
            </a:r>
            <a:endParaRPr lang="en-US" dirty="0">
              <a:solidFill>
                <a:schemeClr val="bg1"/>
              </a:solidFill>
            </a:endParaRPr>
          </a:p>
        </p:txBody>
      </p:sp>
      <p:sp>
        <p:nvSpPr>
          <p:cNvPr id="6" name="TextBox 5"/>
          <p:cNvSpPr txBox="1"/>
          <p:nvPr/>
        </p:nvSpPr>
        <p:spPr>
          <a:xfrm>
            <a:off x="0" y="3429000"/>
            <a:ext cx="3470915" cy="646331"/>
          </a:xfrm>
          <a:prstGeom prst="rect">
            <a:avLst/>
          </a:prstGeom>
          <a:noFill/>
        </p:spPr>
        <p:txBody>
          <a:bodyPr wrap="square" rtlCol="0">
            <a:spAutoFit/>
          </a:bodyPr>
          <a:lstStyle/>
          <a:p>
            <a:pPr algn="r"/>
            <a:r>
              <a:rPr lang="fa-IR" dirty="0" smtClean="0">
                <a:solidFill>
                  <a:schemeClr val="bg1"/>
                </a:solidFill>
              </a:rPr>
              <a:t>-در جلوی خانه و در ورودی سکوها یی برای نشستن وجود داشته است.</a:t>
            </a:r>
            <a:endParaRPr lang="en-US" dirty="0">
              <a:solidFill>
                <a:schemeClr val="bg1"/>
              </a:solidFill>
            </a:endParaRPr>
          </a:p>
        </p:txBody>
      </p:sp>
      <p:pic>
        <p:nvPicPr>
          <p:cNvPr id="17410" name="Picture 2" descr="C:\Documents and Settings\maryam\Desktop\siamak\New Folder\IMAG0082.JPG"/>
          <p:cNvPicPr>
            <a:picLocks noChangeAspect="1" noChangeArrowheads="1"/>
          </p:cNvPicPr>
          <p:nvPr/>
        </p:nvPicPr>
        <p:blipFill>
          <a:blip r:embed="rId3" cstate="print"/>
          <a:srcRect l="4999" t="12500" r="2500"/>
          <a:stretch>
            <a:fillRect/>
          </a:stretch>
        </p:blipFill>
        <p:spPr bwMode="auto">
          <a:xfrm>
            <a:off x="0" y="4429132"/>
            <a:ext cx="2643206" cy="1643074"/>
          </a:xfrm>
          <a:prstGeom prst="rect">
            <a:avLst/>
          </a:prstGeom>
          <a:ln w="228600" cap="sq" cmpd="thickThin">
            <a:solidFill>
              <a:srgbClr val="000000"/>
            </a:solidFill>
            <a:prstDash val="solid"/>
            <a:miter lim="800000"/>
          </a:ln>
          <a:effectLst>
            <a:innerShdw blurRad="76200">
              <a:srgbClr val="000000"/>
            </a:innerShdw>
          </a:effectLst>
        </p:spPr>
      </p:pic>
      <p:pic>
        <p:nvPicPr>
          <p:cNvPr id="17411" name="Picture 3" descr="C:\Documents and Settings\maryam\Desktop\siamak\New Folder\IMAG0079.JPG"/>
          <p:cNvPicPr>
            <a:picLocks noChangeAspect="1" noChangeArrowheads="1"/>
          </p:cNvPicPr>
          <p:nvPr/>
        </p:nvPicPr>
        <p:blipFill>
          <a:blip r:embed="rId4" cstate="print"/>
          <a:srcRect l="8511" t="3333" r="12766" b="5000"/>
          <a:stretch>
            <a:fillRect/>
          </a:stretch>
        </p:blipFill>
        <p:spPr bwMode="auto">
          <a:xfrm>
            <a:off x="4357686" y="3071810"/>
            <a:ext cx="1571636" cy="1928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412" name="Picture 4" descr="C:\Documents and Settings\maryam\Desktop\siamak\New Folder\IMAG0080.JPG"/>
          <p:cNvPicPr>
            <a:picLocks noChangeAspect="1" noChangeArrowheads="1"/>
          </p:cNvPicPr>
          <p:nvPr/>
        </p:nvPicPr>
        <p:blipFill>
          <a:blip r:embed="rId5" cstate="print"/>
          <a:srcRect l="37143" t="7500" r="37142" b="5000"/>
          <a:stretch>
            <a:fillRect/>
          </a:stretch>
        </p:blipFill>
        <p:spPr bwMode="auto">
          <a:xfrm>
            <a:off x="0" y="1500174"/>
            <a:ext cx="1643074" cy="192882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7413" name="Picture 5" descr="C:\Documents and Settings\maryam\Desktop\siamak\New Folder\IMAG0081.JPG"/>
          <p:cNvPicPr>
            <a:picLocks noChangeAspect="1" noChangeArrowheads="1"/>
          </p:cNvPicPr>
          <p:nvPr/>
        </p:nvPicPr>
        <p:blipFill>
          <a:blip r:embed="rId6" cstate="print"/>
          <a:srcRect l="26788" t="3012" r="19639" b="6624"/>
          <a:stretch>
            <a:fillRect/>
          </a:stretch>
        </p:blipFill>
        <p:spPr bwMode="auto">
          <a:xfrm>
            <a:off x="1571604" y="1285860"/>
            <a:ext cx="1571635" cy="1928826"/>
          </a:xfrm>
          <a:prstGeom prst="rect">
            <a:avLst/>
          </a:prstGeom>
          <a:ln w="228600" cap="sq" cmpd="thickThin">
            <a:solidFill>
              <a:srgbClr val="000000"/>
            </a:solidFill>
            <a:prstDash val="solid"/>
            <a:miter lim="800000"/>
          </a:ln>
          <a:effectLst>
            <a:innerShdw blurRad="76200">
              <a:srgbClr val="000000"/>
            </a:innerShdw>
          </a:effectLst>
        </p:spPr>
      </p:pic>
      <p:sp>
        <p:nvSpPr>
          <p:cNvPr id="12" name="TextBox 11"/>
          <p:cNvSpPr txBox="1"/>
          <p:nvPr/>
        </p:nvSpPr>
        <p:spPr>
          <a:xfrm>
            <a:off x="3500430" y="1428736"/>
            <a:ext cx="1285884" cy="369332"/>
          </a:xfrm>
          <a:prstGeom prst="rect">
            <a:avLst/>
          </a:prstGeom>
          <a:noFill/>
        </p:spPr>
        <p:txBody>
          <a:bodyPr wrap="square" rtlCol="0">
            <a:spAutoFit/>
          </a:bodyPr>
          <a:lstStyle/>
          <a:p>
            <a:pPr algn="r"/>
            <a:r>
              <a:rPr lang="fa-IR" dirty="0" smtClean="0">
                <a:solidFill>
                  <a:srgbClr val="FF0000"/>
                </a:solidFill>
              </a:rPr>
              <a:t>گونه جدید</a:t>
            </a:r>
            <a:endParaRPr lang="en-US" dirty="0">
              <a:solidFill>
                <a:srgbClr val="FF0000"/>
              </a:solidFill>
            </a:endParaRPr>
          </a:p>
        </p:txBody>
      </p:sp>
      <p:sp>
        <p:nvSpPr>
          <p:cNvPr id="13" name="TextBox 12"/>
          <p:cNvSpPr txBox="1"/>
          <p:nvPr/>
        </p:nvSpPr>
        <p:spPr>
          <a:xfrm>
            <a:off x="5786446" y="2786058"/>
            <a:ext cx="857256" cy="646331"/>
          </a:xfrm>
          <a:prstGeom prst="rect">
            <a:avLst/>
          </a:prstGeom>
          <a:noFill/>
        </p:spPr>
        <p:txBody>
          <a:bodyPr wrap="square" rtlCol="0">
            <a:spAutoFit/>
          </a:bodyPr>
          <a:lstStyle/>
          <a:p>
            <a:pPr algn="r"/>
            <a:r>
              <a:rPr lang="fa-IR" dirty="0" smtClean="0">
                <a:solidFill>
                  <a:srgbClr val="FF0000"/>
                </a:solidFill>
              </a:rPr>
              <a:t>گونه قدیمی</a:t>
            </a:r>
            <a:endParaRPr lang="en-US" dirty="0">
              <a:solidFill>
                <a:srgbClr val="FF0000"/>
              </a:solidFill>
            </a:endParaRPr>
          </a:p>
        </p:txBody>
      </p:sp>
      <p:sp>
        <p:nvSpPr>
          <p:cNvPr id="14" name="TextBox 13"/>
          <p:cNvSpPr txBox="1"/>
          <p:nvPr/>
        </p:nvSpPr>
        <p:spPr>
          <a:xfrm>
            <a:off x="214282" y="1071546"/>
            <a:ext cx="1071570" cy="369332"/>
          </a:xfrm>
          <a:prstGeom prst="rect">
            <a:avLst/>
          </a:prstGeom>
          <a:noFill/>
        </p:spPr>
        <p:txBody>
          <a:bodyPr wrap="square" rtlCol="0">
            <a:spAutoFit/>
          </a:bodyPr>
          <a:lstStyle/>
          <a:p>
            <a:pPr algn="r"/>
            <a:r>
              <a:rPr lang="fa-IR" dirty="0" smtClean="0">
                <a:solidFill>
                  <a:srgbClr val="FF0000"/>
                </a:solidFill>
              </a:rPr>
              <a:t>گونه میانی</a:t>
            </a:r>
            <a:endParaRPr lang="en-US" dirty="0">
              <a:solidFill>
                <a:srgbClr val="FF0000"/>
              </a:solidFill>
            </a:endParaRPr>
          </a:p>
        </p:txBody>
      </p:sp>
      <p:pic>
        <p:nvPicPr>
          <p:cNvPr id="1026" name="Picture 2" descr="D:\pic\panjshanbe bazar\DSCN6642.JPG"/>
          <p:cNvPicPr>
            <a:picLocks noChangeAspect="1" noChangeArrowheads="1"/>
          </p:cNvPicPr>
          <p:nvPr/>
        </p:nvPicPr>
        <p:blipFill>
          <a:blip r:embed="rId7" cstate="print"/>
          <a:srcRect/>
          <a:stretch>
            <a:fillRect/>
          </a:stretch>
        </p:blipFill>
        <p:spPr bwMode="auto">
          <a:xfrm>
            <a:off x="2285984" y="4143380"/>
            <a:ext cx="1428760" cy="1500198"/>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3903345" y="1571612"/>
            <a:ext cx="2853666" cy="369332"/>
          </a:xfrm>
          <a:prstGeom prst="rect">
            <a:avLst/>
          </a:prstGeom>
          <a:noFill/>
        </p:spPr>
        <p:txBody>
          <a:bodyPr wrap="none" rtlCol="0">
            <a:spAutoFit/>
          </a:bodyPr>
          <a:lstStyle/>
          <a:p>
            <a:pPr algn="r"/>
            <a:r>
              <a:rPr lang="fa-IR" dirty="0" smtClean="0">
                <a:solidFill>
                  <a:schemeClr val="bg1"/>
                </a:solidFill>
              </a:rPr>
              <a:t>تعیین چشم انداز و اهداف کلی بافت:</a:t>
            </a:r>
            <a:endParaRPr lang="en-US" dirty="0">
              <a:solidFill>
                <a:schemeClr val="bg1"/>
              </a:solidFill>
            </a:endParaRPr>
          </a:p>
        </p:txBody>
      </p:sp>
      <p:sp>
        <p:nvSpPr>
          <p:cNvPr id="4" name="TextBox 3"/>
          <p:cNvSpPr txBox="1"/>
          <p:nvPr/>
        </p:nvSpPr>
        <p:spPr>
          <a:xfrm>
            <a:off x="5429256" y="2000240"/>
            <a:ext cx="1357322" cy="646331"/>
          </a:xfrm>
          <a:prstGeom prst="rect">
            <a:avLst/>
          </a:prstGeom>
          <a:noFill/>
        </p:spPr>
        <p:txBody>
          <a:bodyPr wrap="square" rtlCol="0">
            <a:spAutoFit/>
          </a:bodyPr>
          <a:lstStyle/>
          <a:p>
            <a:pPr algn="r"/>
            <a:r>
              <a:rPr lang="fa-IR" dirty="0" smtClean="0">
                <a:solidFill>
                  <a:schemeClr val="bg1"/>
                </a:solidFill>
              </a:rPr>
              <a:t>اهداف:</a:t>
            </a:r>
          </a:p>
          <a:p>
            <a:pPr algn="r"/>
            <a:r>
              <a:rPr lang="fa-IR" dirty="0" smtClean="0">
                <a:solidFill>
                  <a:schemeClr val="bg1"/>
                </a:solidFill>
              </a:rPr>
              <a:t>    </a:t>
            </a:r>
            <a:endParaRPr lang="en-US" dirty="0">
              <a:solidFill>
                <a:schemeClr val="bg1"/>
              </a:solidFill>
            </a:endParaRPr>
          </a:p>
        </p:txBody>
      </p:sp>
      <p:cxnSp>
        <p:nvCxnSpPr>
          <p:cNvPr id="10" name="Straight Arrow Connector 9"/>
          <p:cNvCxnSpPr/>
          <p:nvPr/>
        </p:nvCxnSpPr>
        <p:spPr>
          <a:xfrm rot="10800000" flipV="1">
            <a:off x="4500562" y="2357430"/>
            <a:ext cx="1643074" cy="1143008"/>
          </a:xfrm>
          <a:prstGeom prst="straightConnector1">
            <a:avLst/>
          </a:prstGeom>
          <a:ln w="57150">
            <a:solidFill>
              <a:srgbClr val="FFFF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a:off x="285720" y="3357562"/>
            <a:ext cx="4000528" cy="369332"/>
          </a:xfrm>
          <a:prstGeom prst="rect">
            <a:avLst/>
          </a:prstGeom>
          <a:noFill/>
        </p:spPr>
        <p:txBody>
          <a:bodyPr wrap="square" rtlCol="0">
            <a:spAutoFit/>
          </a:bodyPr>
          <a:lstStyle/>
          <a:p>
            <a:pPr algn="r"/>
            <a:r>
              <a:rPr lang="fa-IR" dirty="0" smtClean="0">
                <a:solidFill>
                  <a:schemeClr val="bg1"/>
                </a:solidFill>
              </a:rPr>
              <a:t> ارتقا کیفیت محیط شهری وبهبود سیمای شهری</a:t>
            </a:r>
            <a:endParaRPr lang="en-US" dirty="0">
              <a:solidFill>
                <a:schemeClr val="bg1"/>
              </a:solidFill>
            </a:endParaRPr>
          </a:p>
        </p:txBody>
      </p:sp>
      <p:cxnSp>
        <p:nvCxnSpPr>
          <p:cNvPr id="16" name="Straight Arrow Connector 15"/>
          <p:cNvCxnSpPr/>
          <p:nvPr/>
        </p:nvCxnSpPr>
        <p:spPr>
          <a:xfrm rot="5400000">
            <a:off x="4321967" y="2678901"/>
            <a:ext cx="2214578" cy="1571636"/>
          </a:xfrm>
          <a:prstGeom prst="straightConnector1">
            <a:avLst/>
          </a:prstGeom>
          <a:ln w="57150">
            <a:solidFill>
              <a:srgbClr val="FFFF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0" y="4357694"/>
            <a:ext cx="4500562" cy="646331"/>
          </a:xfrm>
          <a:prstGeom prst="rect">
            <a:avLst/>
          </a:prstGeom>
          <a:noFill/>
        </p:spPr>
        <p:txBody>
          <a:bodyPr wrap="square" rtlCol="0">
            <a:spAutoFit/>
          </a:bodyPr>
          <a:lstStyle/>
          <a:p>
            <a:pPr algn="r"/>
            <a:r>
              <a:rPr lang="fa-IR" dirty="0" smtClean="0">
                <a:solidFill>
                  <a:schemeClr val="bg1"/>
                </a:solidFill>
              </a:rPr>
              <a:t> روانسازی حرکت و دسترسی به خدمات و فضاهای عمومی </a:t>
            </a:r>
            <a:endParaRPr lang="en-US" dirty="0">
              <a:solidFill>
                <a:schemeClr val="bg1"/>
              </a:solidFill>
            </a:endParaRPr>
          </a:p>
        </p:txBody>
      </p:sp>
      <p:cxnSp>
        <p:nvCxnSpPr>
          <p:cNvPr id="19" name="Straight Arrow Connector 18"/>
          <p:cNvCxnSpPr/>
          <p:nvPr/>
        </p:nvCxnSpPr>
        <p:spPr>
          <a:xfrm rot="10800000" flipV="1">
            <a:off x="4500562" y="2357430"/>
            <a:ext cx="1571636" cy="71438"/>
          </a:xfrm>
          <a:prstGeom prst="straightConnector1">
            <a:avLst/>
          </a:prstGeom>
          <a:ln w="57150">
            <a:solidFill>
              <a:srgbClr val="FFFF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142844" y="2214554"/>
            <a:ext cx="4357718" cy="369332"/>
          </a:xfrm>
          <a:prstGeom prst="rect">
            <a:avLst/>
          </a:prstGeom>
          <a:noFill/>
        </p:spPr>
        <p:txBody>
          <a:bodyPr wrap="square" rtlCol="0">
            <a:spAutoFit/>
          </a:bodyPr>
          <a:lstStyle/>
          <a:p>
            <a:pPr algn="r"/>
            <a:r>
              <a:rPr lang="fa-IR" dirty="0" smtClean="0">
                <a:solidFill>
                  <a:schemeClr val="bg1"/>
                </a:solidFill>
              </a:rPr>
              <a:t>حفظ و اعتلای بناهای یادمانی و باارزش </a:t>
            </a:r>
            <a:endParaRPr lang="en-US" dirty="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2" y="1285858"/>
          <a:ext cx="6929456" cy="4786348"/>
        </p:xfrm>
        <a:graphic>
          <a:graphicData uri="http://schemas.openxmlformats.org/drawingml/2006/table">
            <a:tbl>
              <a:tblPr firstRow="1" bandRow="1">
                <a:tableStyleId>{5C22544A-7EE6-4342-B048-85BDC9FD1C3A}</a:tableStyleId>
              </a:tblPr>
              <a:tblGrid>
                <a:gridCol w="1714505"/>
                <a:gridCol w="1714505"/>
                <a:gridCol w="1714496"/>
                <a:gridCol w="1785950"/>
              </a:tblGrid>
              <a:tr h="673426">
                <a:tc>
                  <a:txBody>
                    <a:bodyPr/>
                    <a:lstStyle/>
                    <a:p>
                      <a:pPr algn="ctr"/>
                      <a:r>
                        <a:rPr lang="fa-IR" sz="1600" dirty="0" smtClean="0">
                          <a:solidFill>
                            <a:schemeClr val="tx1"/>
                          </a:solidFill>
                        </a:rPr>
                        <a:t>تهدید</a:t>
                      </a:r>
                      <a:endParaRPr lang="en-US" sz="1600" dirty="0">
                        <a:solidFill>
                          <a:schemeClr val="tx1"/>
                        </a:solidFill>
                      </a:endParaRPr>
                    </a:p>
                  </a:txBody>
                  <a:tcPr>
                    <a:solidFill>
                      <a:srgbClr val="BF13B3"/>
                    </a:solidFill>
                  </a:tcPr>
                </a:tc>
                <a:tc>
                  <a:txBody>
                    <a:bodyPr/>
                    <a:lstStyle/>
                    <a:p>
                      <a:pPr algn="ctr"/>
                      <a:r>
                        <a:rPr lang="fa-IR" sz="1600" dirty="0" smtClean="0">
                          <a:solidFill>
                            <a:schemeClr val="tx1"/>
                          </a:solidFill>
                        </a:rPr>
                        <a:t>فرصت</a:t>
                      </a:r>
                      <a:endParaRPr lang="en-US" sz="1600" dirty="0">
                        <a:solidFill>
                          <a:schemeClr val="tx1"/>
                        </a:solidFill>
                      </a:endParaRPr>
                    </a:p>
                  </a:txBody>
                  <a:tcPr>
                    <a:solidFill>
                      <a:srgbClr val="BF13B3"/>
                    </a:solidFill>
                  </a:tcPr>
                </a:tc>
                <a:tc>
                  <a:txBody>
                    <a:bodyPr/>
                    <a:lstStyle/>
                    <a:p>
                      <a:pPr algn="ctr"/>
                      <a:r>
                        <a:rPr lang="fa-IR" sz="1600" dirty="0" smtClean="0">
                          <a:solidFill>
                            <a:schemeClr val="tx1"/>
                          </a:solidFill>
                        </a:rPr>
                        <a:t>ضعف</a:t>
                      </a:r>
                      <a:endParaRPr lang="en-US" sz="1600" dirty="0">
                        <a:solidFill>
                          <a:schemeClr val="tx1"/>
                        </a:solidFill>
                      </a:endParaRPr>
                    </a:p>
                  </a:txBody>
                  <a:tcPr>
                    <a:solidFill>
                      <a:srgbClr val="BF13B3"/>
                    </a:solidFill>
                  </a:tcPr>
                </a:tc>
                <a:tc>
                  <a:txBody>
                    <a:bodyPr/>
                    <a:lstStyle/>
                    <a:p>
                      <a:pPr algn="ctr"/>
                      <a:r>
                        <a:rPr lang="fa-IR" sz="1600" dirty="0" smtClean="0">
                          <a:solidFill>
                            <a:schemeClr val="tx1"/>
                          </a:solidFill>
                        </a:rPr>
                        <a:t>قوت</a:t>
                      </a:r>
                      <a:endParaRPr lang="en-US" sz="1600" dirty="0">
                        <a:solidFill>
                          <a:schemeClr val="tx1"/>
                        </a:solidFill>
                      </a:endParaRPr>
                    </a:p>
                  </a:txBody>
                  <a:tcPr>
                    <a:solidFill>
                      <a:srgbClr val="BF13B3"/>
                    </a:solidFill>
                  </a:tcPr>
                </a:tc>
              </a:tr>
              <a:tr h="1370974">
                <a:tc>
                  <a:txBody>
                    <a:bodyPr/>
                    <a:lstStyle/>
                    <a:p>
                      <a:pPr algn="r"/>
                      <a:r>
                        <a:rPr lang="fa-IR" sz="1400" dirty="0" smtClean="0">
                          <a:cs typeface="+mn-cs"/>
                        </a:rPr>
                        <a:t>1- رشد بی رویه ساخت وساز </a:t>
                      </a:r>
                      <a:endParaRPr lang="en-US" sz="1400" dirty="0">
                        <a:cs typeface="+mn-cs"/>
                      </a:endParaRPr>
                    </a:p>
                  </a:txBody>
                  <a:tcPr>
                    <a:solidFill>
                      <a:schemeClr val="accent2">
                        <a:lumMod val="20000"/>
                        <a:lumOff val="80000"/>
                      </a:schemeClr>
                    </a:solidFill>
                  </a:tcPr>
                </a:tc>
                <a:tc>
                  <a:txBody>
                    <a:bodyPr/>
                    <a:lstStyle/>
                    <a:p>
                      <a:pPr algn="r"/>
                      <a:r>
                        <a:rPr lang="fa-IR" sz="1400" dirty="0" smtClean="0">
                          <a:cs typeface="+mn-cs"/>
                        </a:rPr>
                        <a:t>1- وجود</a:t>
                      </a:r>
                      <a:r>
                        <a:rPr lang="fa-IR" sz="1400" baseline="0" dirty="0" smtClean="0">
                          <a:cs typeface="+mn-cs"/>
                        </a:rPr>
                        <a:t> عناصر شاخص به عنوان نشانه بصری </a:t>
                      </a:r>
                      <a:endParaRPr lang="en-US" sz="1400" dirty="0">
                        <a:cs typeface="+mn-cs"/>
                      </a:endParaRPr>
                    </a:p>
                  </a:txBody>
                  <a:tcPr>
                    <a:solidFill>
                      <a:schemeClr val="accent2">
                        <a:lumMod val="20000"/>
                        <a:lumOff val="80000"/>
                      </a:schemeClr>
                    </a:solidFill>
                  </a:tcPr>
                </a:tc>
                <a:tc>
                  <a:txBody>
                    <a:bodyPr/>
                    <a:lstStyle/>
                    <a:p>
                      <a:pPr algn="r"/>
                      <a:r>
                        <a:rPr lang="fa-IR" sz="1400" b="0" i="0" u="none" dirty="0" smtClean="0">
                          <a:solidFill>
                            <a:schemeClr val="tx1"/>
                          </a:solidFill>
                          <a:cs typeface="+mn-cs"/>
                        </a:rPr>
                        <a:t>1-</a:t>
                      </a:r>
                      <a:r>
                        <a:rPr lang="fa-IR" sz="1400" b="0" i="0" u="none" baseline="0" dirty="0" smtClean="0">
                          <a:solidFill>
                            <a:schemeClr val="tx1"/>
                          </a:solidFill>
                          <a:cs typeface="+mn-cs"/>
                        </a:rPr>
                        <a:t> اغتشاش بصری در ساخت و ساز و بدنه مسیرها</a:t>
                      </a:r>
                      <a:endParaRPr lang="en-US" sz="1400" b="0" i="0" u="none" dirty="0">
                        <a:solidFill>
                          <a:schemeClr val="tx1"/>
                        </a:solidFill>
                        <a:cs typeface="+mn-cs"/>
                      </a:endParaRPr>
                    </a:p>
                  </a:txBody>
                  <a:tcPr>
                    <a:solidFill>
                      <a:schemeClr val="accent2">
                        <a:lumMod val="20000"/>
                        <a:lumOff val="80000"/>
                      </a:schemeClr>
                    </a:solidFill>
                  </a:tcPr>
                </a:tc>
                <a:tc>
                  <a:txBody>
                    <a:bodyPr/>
                    <a:lstStyle/>
                    <a:p>
                      <a:pPr algn="r"/>
                      <a:r>
                        <a:rPr lang="fa-IR" sz="1400" dirty="0" smtClean="0">
                          <a:cs typeface="+mn-cs"/>
                        </a:rPr>
                        <a:t>1-</a:t>
                      </a:r>
                      <a:r>
                        <a:rPr lang="fa-IR" sz="1400" baseline="0" dirty="0" smtClean="0">
                          <a:cs typeface="+mn-cs"/>
                        </a:rPr>
                        <a:t> وجود بناهای تاریخی به عنوان نشانه بصری</a:t>
                      </a:r>
                      <a:endParaRPr lang="en-US" sz="1400" dirty="0">
                        <a:cs typeface="+mn-cs"/>
                      </a:endParaRPr>
                    </a:p>
                  </a:txBody>
                  <a:tcPr>
                    <a:solidFill>
                      <a:schemeClr val="accent2">
                        <a:lumMod val="20000"/>
                        <a:lumOff val="80000"/>
                      </a:schemeClr>
                    </a:solidFill>
                  </a:tcPr>
                </a:tc>
              </a:tr>
              <a:tr h="1370974">
                <a:tc>
                  <a:txBody>
                    <a:bodyPr/>
                    <a:lstStyle/>
                    <a:p>
                      <a:endParaRPr lang="en-US" sz="1400" dirty="0">
                        <a:cs typeface="+mn-cs"/>
                      </a:endParaRPr>
                    </a:p>
                  </a:txBody>
                  <a:tcPr/>
                </a:tc>
                <a:tc>
                  <a:txBody>
                    <a:bodyPr/>
                    <a:lstStyle/>
                    <a:p>
                      <a:pPr algn="r"/>
                      <a:r>
                        <a:rPr lang="fa-IR" sz="1400" dirty="0" smtClean="0">
                          <a:cs typeface="+mn-cs"/>
                        </a:rPr>
                        <a:t>2- استفاده از مصالح بومی و به کارگیری فرمهای معماری</a:t>
                      </a:r>
                      <a:endParaRPr lang="en-US" sz="1400" dirty="0">
                        <a:cs typeface="+mn-cs"/>
                      </a:endParaRPr>
                    </a:p>
                  </a:txBody>
                  <a:tcPr/>
                </a:tc>
                <a:tc>
                  <a:txBody>
                    <a:bodyPr/>
                    <a:lstStyle/>
                    <a:p>
                      <a:pPr algn="r"/>
                      <a:r>
                        <a:rPr lang="fa-IR" sz="1400" dirty="0" smtClean="0">
                          <a:cs typeface="+mn-cs"/>
                        </a:rPr>
                        <a:t>2- استفاده از مصالح جدید   در بناهای نوساز                                        3-</a:t>
                      </a:r>
                      <a:r>
                        <a:rPr lang="fa-IR" sz="1400" baseline="0" dirty="0" smtClean="0">
                          <a:cs typeface="+mn-cs"/>
                        </a:rPr>
                        <a:t> عدم وجود پوشش گیاهی</a:t>
                      </a:r>
                      <a:r>
                        <a:rPr lang="fa-IR" sz="1400" dirty="0" smtClean="0">
                          <a:cs typeface="+mn-cs"/>
                        </a:rPr>
                        <a:t>                   </a:t>
                      </a:r>
                      <a:endParaRPr lang="en-US" sz="1400" dirty="0">
                        <a:cs typeface="+mn-cs"/>
                      </a:endParaRPr>
                    </a:p>
                  </a:txBody>
                  <a:tcPr/>
                </a:tc>
                <a:tc>
                  <a:txBody>
                    <a:bodyPr/>
                    <a:lstStyle/>
                    <a:p>
                      <a:endParaRPr lang="en-US" dirty="0">
                        <a:cs typeface="+mn-cs"/>
                      </a:endParaRPr>
                    </a:p>
                  </a:txBody>
                  <a:tcPr/>
                </a:tc>
              </a:tr>
              <a:tr h="1370974">
                <a:tc>
                  <a:txBody>
                    <a:bodyPr/>
                    <a:lstStyle/>
                    <a:p>
                      <a:pPr algn="r"/>
                      <a:r>
                        <a:rPr lang="fa-IR" sz="1400" dirty="0" smtClean="0">
                          <a:cs typeface="+mn-cs"/>
                        </a:rPr>
                        <a:t>2- روشهای جدید ساخت ساز و ناهمخوان</a:t>
                      </a:r>
                      <a:r>
                        <a:rPr lang="fa-IR" sz="1400" baseline="0" dirty="0" smtClean="0">
                          <a:cs typeface="+mn-cs"/>
                        </a:rPr>
                        <a:t> با بافت</a:t>
                      </a:r>
                      <a:endParaRPr lang="en-US" sz="1400" dirty="0">
                        <a:cs typeface="+mn-cs"/>
                      </a:endParaRPr>
                    </a:p>
                  </a:txBody>
                  <a:tcPr>
                    <a:solidFill>
                      <a:schemeClr val="accent2">
                        <a:lumMod val="20000"/>
                        <a:lumOff val="80000"/>
                      </a:schemeClr>
                    </a:solidFill>
                  </a:tcPr>
                </a:tc>
                <a:tc>
                  <a:txBody>
                    <a:bodyPr/>
                    <a:lstStyle/>
                    <a:p>
                      <a:pPr algn="r"/>
                      <a:r>
                        <a:rPr lang="fa-IR" sz="1400" dirty="0" smtClean="0">
                          <a:cs typeface="+mn-cs"/>
                        </a:rPr>
                        <a:t>3- ایجاد درخت کاری و پوشش گیاهی</a:t>
                      </a:r>
                      <a:endParaRPr lang="en-US" sz="1400" dirty="0">
                        <a:cs typeface="+mn-cs"/>
                      </a:endParaRPr>
                    </a:p>
                  </a:txBody>
                  <a:tcPr>
                    <a:solidFill>
                      <a:schemeClr val="accent2">
                        <a:lumMod val="20000"/>
                        <a:lumOff val="80000"/>
                      </a:schemeClr>
                    </a:solidFill>
                  </a:tcPr>
                </a:tc>
                <a:tc>
                  <a:txBody>
                    <a:bodyPr/>
                    <a:lstStyle/>
                    <a:p>
                      <a:pPr algn="r"/>
                      <a:r>
                        <a:rPr lang="fa-IR" sz="1400" dirty="0" smtClean="0">
                          <a:cs typeface="+mn-cs"/>
                        </a:rPr>
                        <a:t>4-</a:t>
                      </a:r>
                      <a:r>
                        <a:rPr lang="fa-IR" sz="1400" baseline="0" dirty="0" smtClean="0">
                          <a:cs typeface="+mn-cs"/>
                        </a:rPr>
                        <a:t> اغتشاش در خط آسمان به دلیل ساخت وسازهای پراکنده</a:t>
                      </a:r>
                      <a:r>
                        <a:rPr lang="fa-IR" sz="1400" dirty="0" smtClean="0">
                          <a:cs typeface="+mn-cs"/>
                        </a:rPr>
                        <a:t>               </a:t>
                      </a:r>
                      <a:r>
                        <a:rPr lang="fa-IR" sz="1400" baseline="0" dirty="0" smtClean="0">
                          <a:cs typeface="+mn-cs"/>
                        </a:rPr>
                        <a:t> </a:t>
                      </a:r>
                      <a:endParaRPr lang="en-US" sz="1400" dirty="0">
                        <a:cs typeface="+mn-cs"/>
                      </a:endParaRPr>
                    </a:p>
                  </a:txBody>
                  <a:tcPr>
                    <a:solidFill>
                      <a:schemeClr val="accent2">
                        <a:lumMod val="20000"/>
                        <a:lumOff val="80000"/>
                      </a:schemeClr>
                    </a:solidFill>
                  </a:tcPr>
                </a:tc>
                <a:tc>
                  <a:txBody>
                    <a:bodyPr/>
                    <a:lstStyle/>
                    <a:p>
                      <a:endParaRPr lang="en-US" dirty="0">
                        <a:cs typeface="+mn-cs"/>
                      </a:endParaRPr>
                    </a:p>
                  </a:txBody>
                  <a:tcPr>
                    <a:solidFill>
                      <a:schemeClr val="accent2">
                        <a:lumMod val="20000"/>
                        <a:lumOff val="80000"/>
                      </a:schemeClr>
                    </a:solidFill>
                  </a:tcPr>
                </a:tc>
              </a:tr>
            </a:tbl>
          </a:graphicData>
        </a:graphic>
      </p:graphicFrame>
      <p:sp>
        <p:nvSpPr>
          <p:cNvPr id="4" name="TextBox 3"/>
          <p:cNvSpPr txBox="1"/>
          <p:nvPr/>
        </p:nvSpPr>
        <p:spPr>
          <a:xfrm>
            <a:off x="928662" y="714356"/>
            <a:ext cx="5643602" cy="369332"/>
          </a:xfrm>
          <a:prstGeom prst="rect">
            <a:avLst/>
          </a:prstGeom>
          <a:noFill/>
        </p:spPr>
        <p:txBody>
          <a:bodyPr wrap="square" rtlCol="0">
            <a:spAutoFit/>
          </a:bodyPr>
          <a:lstStyle/>
          <a:p>
            <a:pPr algn="r"/>
            <a:r>
              <a:rPr lang="fa-IR" dirty="0" smtClean="0">
                <a:solidFill>
                  <a:schemeClr val="bg1"/>
                </a:solidFill>
              </a:rPr>
              <a:t>بررسی امکانات و محدودیت ها – بررسی خصوصیات بصری </a:t>
            </a:r>
            <a:endParaRPr lang="en-US" dirty="0">
              <a:solidFill>
                <a:schemeClr val="bg1"/>
              </a:solidFill>
            </a:endParaRPr>
          </a:p>
        </p:txBody>
      </p:sp>
      <p:pic>
        <p:nvPicPr>
          <p:cNvPr id="5" name="Picture 4" descr="D:\pic\panjshanbe bazar\DSCN6536.JPG"/>
          <p:cNvPicPr>
            <a:picLocks noChangeAspect="1" noChangeArrowheads="1"/>
          </p:cNvPicPr>
          <p:nvPr/>
        </p:nvPicPr>
        <p:blipFill>
          <a:blip r:embed="rId3" cstate="print"/>
          <a:srcRect/>
          <a:stretch>
            <a:fillRect/>
          </a:stretch>
        </p:blipFill>
        <p:spPr bwMode="auto">
          <a:xfrm>
            <a:off x="3357554" y="5214950"/>
            <a:ext cx="1214446" cy="928694"/>
          </a:xfrm>
          <a:prstGeom prst="rect">
            <a:avLst/>
          </a:prstGeom>
          <a:noFill/>
        </p:spPr>
      </p:pic>
      <p:pic>
        <p:nvPicPr>
          <p:cNvPr id="6146" name="Picture 2"/>
          <p:cNvPicPr>
            <a:picLocks noChangeAspect="1" noChangeArrowheads="1"/>
          </p:cNvPicPr>
          <p:nvPr/>
        </p:nvPicPr>
        <p:blipFill>
          <a:blip r:embed="rId4"/>
          <a:srcRect/>
          <a:stretch>
            <a:fillRect/>
          </a:stretch>
        </p:blipFill>
        <p:spPr bwMode="auto">
          <a:xfrm>
            <a:off x="5143504" y="2428868"/>
            <a:ext cx="1785950" cy="1428760"/>
          </a:xfrm>
          <a:prstGeom prst="rect">
            <a:avLst/>
          </a:prstGeom>
          <a:noFill/>
          <a:ln w="9525">
            <a:noFill/>
            <a:miter lim="800000"/>
            <a:headEnd/>
            <a:tailEnd/>
          </a:ln>
          <a:effectLst/>
        </p:spPr>
      </p:pic>
      <p:pic>
        <p:nvPicPr>
          <p:cNvPr id="6147" name="Picture 3" descr="D:\pic\panjshanbe bazar\DSCN6613.JPG"/>
          <p:cNvPicPr>
            <a:picLocks noChangeAspect="1" noChangeArrowheads="1"/>
          </p:cNvPicPr>
          <p:nvPr/>
        </p:nvPicPr>
        <p:blipFill>
          <a:blip r:embed="rId5" cstate="print"/>
          <a:srcRect b="26225"/>
          <a:stretch>
            <a:fillRect/>
          </a:stretch>
        </p:blipFill>
        <p:spPr bwMode="auto">
          <a:xfrm>
            <a:off x="3428992" y="2428868"/>
            <a:ext cx="1214446" cy="928694"/>
          </a:xfrm>
          <a:prstGeom prst="rect">
            <a:avLst/>
          </a:prstGeom>
          <a:noFill/>
        </p:spPr>
      </p:pic>
      <p:pic>
        <p:nvPicPr>
          <p:cNvPr id="6148" name="Picture 4" descr="D:\pic\panjshanbe bazar\DSCN6537.JPG"/>
          <p:cNvPicPr>
            <a:picLocks noChangeAspect="1" noChangeArrowheads="1"/>
          </p:cNvPicPr>
          <p:nvPr/>
        </p:nvPicPr>
        <p:blipFill>
          <a:blip r:embed="rId6" cstate="print"/>
          <a:srcRect/>
          <a:stretch>
            <a:fillRect/>
          </a:stretch>
        </p:blipFill>
        <p:spPr bwMode="auto">
          <a:xfrm>
            <a:off x="0" y="2428868"/>
            <a:ext cx="1643042" cy="1595366"/>
          </a:xfrm>
          <a:prstGeom prst="rect">
            <a:avLst/>
          </a:prstGeom>
          <a:noFill/>
        </p:spPr>
      </p:pic>
      <p:sp>
        <p:nvSpPr>
          <p:cNvPr id="11" name="Freeform 10"/>
          <p:cNvSpPr/>
          <p:nvPr/>
        </p:nvSpPr>
        <p:spPr>
          <a:xfrm>
            <a:off x="3483770" y="5435600"/>
            <a:ext cx="1075530" cy="410601"/>
          </a:xfrm>
          <a:custGeom>
            <a:avLst/>
            <a:gdLst>
              <a:gd name="connsiteX0" fmla="*/ 1075530 w 1075530"/>
              <a:gd name="connsiteY0" fmla="*/ 177800 h 410601"/>
              <a:gd name="connsiteX1" fmla="*/ 859630 w 1075530"/>
              <a:gd name="connsiteY1" fmla="*/ 127000 h 410601"/>
              <a:gd name="connsiteX2" fmla="*/ 872330 w 1075530"/>
              <a:gd name="connsiteY2" fmla="*/ 63500 h 410601"/>
              <a:gd name="connsiteX3" fmla="*/ 846930 w 1075530"/>
              <a:gd name="connsiteY3" fmla="*/ 25400 h 410601"/>
              <a:gd name="connsiteX4" fmla="*/ 808830 w 1075530"/>
              <a:gd name="connsiteY4" fmla="*/ 0 h 410601"/>
              <a:gd name="connsiteX5" fmla="*/ 173830 w 1075530"/>
              <a:gd name="connsiteY5" fmla="*/ 12700 h 410601"/>
              <a:gd name="connsiteX6" fmla="*/ 161130 w 1075530"/>
              <a:gd name="connsiteY6" fmla="*/ 241300 h 410601"/>
              <a:gd name="connsiteX7" fmla="*/ 148430 w 1075530"/>
              <a:gd name="connsiteY7" fmla="*/ 279400 h 410601"/>
              <a:gd name="connsiteX8" fmla="*/ 110330 w 1075530"/>
              <a:gd name="connsiteY8" fmla="*/ 292100 h 410601"/>
              <a:gd name="connsiteX9" fmla="*/ 46830 w 1075530"/>
              <a:gd name="connsiteY9" fmla="*/ 304800 h 410601"/>
              <a:gd name="connsiteX10" fmla="*/ 46830 w 1075530"/>
              <a:gd name="connsiteY10" fmla="*/ 406400 h 410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75530" h="410601">
                <a:moveTo>
                  <a:pt x="1075530" y="177800"/>
                </a:moveTo>
                <a:cubicBezTo>
                  <a:pt x="781787" y="161481"/>
                  <a:pt x="831879" y="238006"/>
                  <a:pt x="859630" y="127000"/>
                </a:cubicBezTo>
                <a:cubicBezTo>
                  <a:pt x="864865" y="106059"/>
                  <a:pt x="868097" y="84667"/>
                  <a:pt x="872330" y="63500"/>
                </a:cubicBezTo>
                <a:cubicBezTo>
                  <a:pt x="863863" y="50800"/>
                  <a:pt x="857723" y="36193"/>
                  <a:pt x="846930" y="25400"/>
                </a:cubicBezTo>
                <a:cubicBezTo>
                  <a:pt x="836137" y="14607"/>
                  <a:pt x="824091" y="288"/>
                  <a:pt x="808830" y="0"/>
                </a:cubicBezTo>
                <a:lnTo>
                  <a:pt x="173830" y="12700"/>
                </a:lnTo>
                <a:cubicBezTo>
                  <a:pt x="169597" y="88900"/>
                  <a:pt x="168366" y="165326"/>
                  <a:pt x="161130" y="241300"/>
                </a:cubicBezTo>
                <a:cubicBezTo>
                  <a:pt x="159861" y="254627"/>
                  <a:pt x="157896" y="269934"/>
                  <a:pt x="148430" y="279400"/>
                </a:cubicBezTo>
                <a:cubicBezTo>
                  <a:pt x="138964" y="288866"/>
                  <a:pt x="123317" y="288853"/>
                  <a:pt x="110330" y="292100"/>
                </a:cubicBezTo>
                <a:cubicBezTo>
                  <a:pt x="89389" y="297335"/>
                  <a:pt x="67997" y="300567"/>
                  <a:pt x="46830" y="304800"/>
                </a:cubicBezTo>
                <a:cubicBezTo>
                  <a:pt x="33605" y="410601"/>
                  <a:pt x="0" y="406400"/>
                  <a:pt x="46830" y="406400"/>
                </a:cubicBezTo>
              </a:path>
            </a:pathLst>
          </a:custGeom>
          <a:ln w="38100">
            <a:solidFill>
              <a:srgbClr val="FA0A4F"/>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4" name="Table 3"/>
          <p:cNvGraphicFramePr>
            <a:graphicFrameLocks noGrp="1"/>
          </p:cNvGraphicFramePr>
          <p:nvPr/>
        </p:nvGraphicFramePr>
        <p:xfrm>
          <a:off x="-1" y="1285861"/>
          <a:ext cx="7000893" cy="4786345"/>
        </p:xfrm>
        <a:graphic>
          <a:graphicData uri="http://schemas.openxmlformats.org/drawingml/2006/table">
            <a:tbl>
              <a:tblPr firstRow="1" bandRow="1">
                <a:tableStyleId>{00A15C55-8517-42AA-B614-E9B94910E393}</a:tableStyleId>
              </a:tblPr>
              <a:tblGrid>
                <a:gridCol w="1714505"/>
                <a:gridCol w="1741317"/>
                <a:gridCol w="1830559"/>
                <a:gridCol w="1714512"/>
              </a:tblGrid>
              <a:tr h="987832">
                <a:tc>
                  <a:txBody>
                    <a:bodyPr/>
                    <a:lstStyle/>
                    <a:p>
                      <a:pPr algn="ctr"/>
                      <a:r>
                        <a:rPr lang="fa-IR" sz="1600" dirty="0" smtClean="0">
                          <a:solidFill>
                            <a:schemeClr val="tx1"/>
                          </a:solidFill>
                        </a:rPr>
                        <a:t>تهدید</a:t>
                      </a:r>
                      <a:endParaRPr lang="en-US" sz="1600" dirty="0">
                        <a:solidFill>
                          <a:schemeClr val="tx1"/>
                        </a:solidFill>
                      </a:endParaRPr>
                    </a:p>
                  </a:txBody>
                  <a:tcPr>
                    <a:solidFill>
                      <a:srgbClr val="E5E127"/>
                    </a:solidFill>
                  </a:tcPr>
                </a:tc>
                <a:tc>
                  <a:txBody>
                    <a:bodyPr/>
                    <a:lstStyle/>
                    <a:p>
                      <a:pPr algn="ctr"/>
                      <a:r>
                        <a:rPr lang="fa-IR" sz="1600" dirty="0" smtClean="0">
                          <a:solidFill>
                            <a:schemeClr val="tx1"/>
                          </a:solidFill>
                        </a:rPr>
                        <a:t>فرصت</a:t>
                      </a:r>
                      <a:endParaRPr lang="en-US" sz="1600" dirty="0">
                        <a:solidFill>
                          <a:schemeClr val="tx1"/>
                        </a:solidFill>
                      </a:endParaRPr>
                    </a:p>
                  </a:txBody>
                  <a:tcPr>
                    <a:solidFill>
                      <a:srgbClr val="E5E127"/>
                    </a:solidFill>
                  </a:tcPr>
                </a:tc>
                <a:tc>
                  <a:txBody>
                    <a:bodyPr/>
                    <a:lstStyle/>
                    <a:p>
                      <a:pPr algn="ctr"/>
                      <a:r>
                        <a:rPr lang="fa-IR" sz="1600" dirty="0" smtClean="0">
                          <a:solidFill>
                            <a:schemeClr val="tx1"/>
                          </a:solidFill>
                        </a:rPr>
                        <a:t>ضعف</a:t>
                      </a:r>
                      <a:endParaRPr lang="en-US" sz="1600" dirty="0">
                        <a:solidFill>
                          <a:schemeClr val="tx1"/>
                        </a:solidFill>
                      </a:endParaRPr>
                    </a:p>
                  </a:txBody>
                  <a:tcPr>
                    <a:solidFill>
                      <a:srgbClr val="E5E127"/>
                    </a:solidFill>
                  </a:tcPr>
                </a:tc>
                <a:tc>
                  <a:txBody>
                    <a:bodyPr/>
                    <a:lstStyle/>
                    <a:p>
                      <a:pPr algn="ctr"/>
                      <a:r>
                        <a:rPr lang="fa-IR" sz="1600" dirty="0" smtClean="0">
                          <a:solidFill>
                            <a:schemeClr val="tx1"/>
                          </a:solidFill>
                        </a:rPr>
                        <a:t>قوت</a:t>
                      </a:r>
                      <a:endParaRPr lang="en-US" sz="1600" dirty="0">
                        <a:solidFill>
                          <a:schemeClr val="tx1"/>
                        </a:solidFill>
                      </a:endParaRPr>
                    </a:p>
                  </a:txBody>
                  <a:tcPr>
                    <a:solidFill>
                      <a:srgbClr val="E5E127"/>
                    </a:solidFill>
                  </a:tcPr>
                </a:tc>
              </a:tr>
              <a:tr h="2155439">
                <a:tc>
                  <a:txBody>
                    <a:bodyPr/>
                    <a:lstStyle/>
                    <a:p>
                      <a:pPr algn="r"/>
                      <a:r>
                        <a:rPr lang="fa-IR" sz="1400" dirty="0" smtClean="0">
                          <a:solidFill>
                            <a:schemeClr val="tx1"/>
                          </a:solidFill>
                        </a:rPr>
                        <a:t>1- ساخت و سازهای جدید عامل تهدید کننده در جهت ادراک بافت                                                                               </a:t>
                      </a:r>
                      <a:r>
                        <a:rPr lang="fa-IR" sz="1400" baseline="0" dirty="0" smtClean="0">
                          <a:solidFill>
                            <a:schemeClr val="tx1"/>
                          </a:solidFill>
                        </a:rPr>
                        <a:t> 2- عدم توجه به معماری سنتی                                                                               </a:t>
                      </a:r>
                      <a:endParaRPr lang="en-US" sz="1400" dirty="0">
                        <a:solidFill>
                          <a:schemeClr val="tx1"/>
                        </a:solidFill>
                      </a:endParaRPr>
                    </a:p>
                  </a:txBody>
                  <a:tcPr>
                    <a:solidFill>
                      <a:srgbClr val="E3F385"/>
                    </a:solidFill>
                  </a:tcPr>
                </a:tc>
                <a:tc>
                  <a:txBody>
                    <a:bodyPr/>
                    <a:lstStyle/>
                    <a:p>
                      <a:pPr algn="r"/>
                      <a:r>
                        <a:rPr lang="fa-IR" sz="1400" dirty="0" smtClean="0">
                          <a:solidFill>
                            <a:schemeClr val="tx1"/>
                          </a:solidFill>
                        </a:rPr>
                        <a:t>1- استفاده از عناصر تاریخی شاخص در</a:t>
                      </a:r>
                      <a:r>
                        <a:rPr lang="fa-IR" sz="1400" baseline="0" dirty="0" smtClean="0">
                          <a:solidFill>
                            <a:schemeClr val="tx1"/>
                          </a:solidFill>
                        </a:rPr>
                        <a:t> بافت جهت افزایش </a:t>
                      </a:r>
                      <a:r>
                        <a:rPr lang="fa-IR" sz="1400" b="0" baseline="0" dirty="0" smtClean="0">
                          <a:solidFill>
                            <a:schemeClr val="tx1"/>
                          </a:solidFill>
                        </a:rPr>
                        <a:t>خوانایی</a:t>
                      </a:r>
                      <a:endParaRPr lang="en-US" sz="1400" b="0" dirty="0">
                        <a:solidFill>
                          <a:schemeClr val="tx1"/>
                        </a:solidFill>
                      </a:endParaRPr>
                    </a:p>
                  </a:txBody>
                  <a:tcPr>
                    <a:solidFill>
                      <a:srgbClr val="E3F385"/>
                    </a:solidFill>
                  </a:tcPr>
                </a:tc>
                <a:tc>
                  <a:txBody>
                    <a:bodyPr/>
                    <a:lstStyle/>
                    <a:p>
                      <a:pPr algn="r"/>
                      <a:r>
                        <a:rPr lang="fa-IR" sz="1400" baseline="0" dirty="0" smtClean="0">
                          <a:solidFill>
                            <a:schemeClr val="tx1"/>
                          </a:solidFill>
                        </a:rPr>
                        <a:t>1- کیفیت پایین بافت به علت فرسودگی کالبد </a:t>
                      </a:r>
                      <a:endParaRPr lang="en-US" sz="1400" dirty="0">
                        <a:solidFill>
                          <a:schemeClr val="tx1"/>
                        </a:solidFill>
                      </a:endParaRPr>
                    </a:p>
                  </a:txBody>
                  <a:tcPr>
                    <a:solidFill>
                      <a:srgbClr val="E3F385"/>
                    </a:solidFill>
                  </a:tcPr>
                </a:tc>
                <a:tc>
                  <a:txBody>
                    <a:bodyPr/>
                    <a:lstStyle/>
                    <a:p>
                      <a:pPr algn="r"/>
                      <a:r>
                        <a:rPr lang="fa-IR" sz="1400" dirty="0" smtClean="0">
                          <a:solidFill>
                            <a:schemeClr val="tx1"/>
                          </a:solidFill>
                        </a:rPr>
                        <a:t>1- وجود بناهایی با </a:t>
                      </a:r>
                    </a:p>
                    <a:p>
                      <a:pPr algn="r"/>
                      <a:r>
                        <a:rPr lang="fa-IR" sz="1400" dirty="0" smtClean="0">
                          <a:solidFill>
                            <a:schemeClr val="tx1"/>
                          </a:solidFill>
                        </a:rPr>
                        <a:t>معماری سنتی               </a:t>
                      </a:r>
                    </a:p>
                    <a:p>
                      <a:pPr algn="r"/>
                      <a:endParaRPr lang="fa-IR" sz="1400" dirty="0" smtClean="0">
                        <a:solidFill>
                          <a:schemeClr val="tx1"/>
                        </a:solidFill>
                      </a:endParaRPr>
                    </a:p>
                    <a:p>
                      <a:pPr algn="r"/>
                      <a:endParaRPr lang="fa-IR" sz="1400" dirty="0" smtClean="0">
                        <a:solidFill>
                          <a:schemeClr val="tx1"/>
                        </a:solidFill>
                      </a:endParaRPr>
                    </a:p>
                    <a:p>
                      <a:pPr algn="r"/>
                      <a:endParaRPr lang="fa-IR" sz="1400" dirty="0" smtClean="0">
                        <a:solidFill>
                          <a:schemeClr val="tx1"/>
                        </a:solidFill>
                      </a:endParaRPr>
                    </a:p>
                    <a:p>
                      <a:pPr algn="r"/>
                      <a:endParaRPr lang="fa-IR" sz="1400" dirty="0" smtClean="0">
                        <a:solidFill>
                          <a:schemeClr val="tx1"/>
                        </a:solidFill>
                      </a:endParaRPr>
                    </a:p>
                    <a:p>
                      <a:pPr algn="r"/>
                      <a:r>
                        <a:rPr lang="fa-IR" sz="1400" dirty="0" smtClean="0">
                          <a:solidFill>
                            <a:schemeClr val="tx1"/>
                          </a:solidFill>
                        </a:rPr>
                        <a:t> </a:t>
                      </a:r>
                    </a:p>
                    <a:p>
                      <a:pPr algn="r"/>
                      <a:r>
                        <a:rPr lang="fa-IR" sz="1400" dirty="0" smtClean="0">
                          <a:solidFill>
                            <a:schemeClr val="tx1"/>
                          </a:solidFill>
                        </a:rPr>
                        <a:t>2- توجه به مسائل اقلیمی در ساخت بناهای سنتی</a:t>
                      </a:r>
                      <a:endParaRPr lang="en-US" sz="1400" dirty="0">
                        <a:solidFill>
                          <a:schemeClr val="tx1"/>
                        </a:solidFill>
                      </a:endParaRPr>
                    </a:p>
                  </a:txBody>
                  <a:tcPr>
                    <a:solidFill>
                      <a:srgbClr val="E3F385"/>
                    </a:solidFill>
                  </a:tcPr>
                </a:tc>
              </a:tr>
              <a:tr h="1643074">
                <a:tc>
                  <a:txBody>
                    <a:bodyPr/>
                    <a:lstStyle/>
                    <a:p>
                      <a:pPr algn="r"/>
                      <a:r>
                        <a:rPr lang="fa-IR" sz="1400" dirty="0" smtClean="0">
                          <a:solidFill>
                            <a:schemeClr val="tx1"/>
                          </a:solidFill>
                        </a:rPr>
                        <a:t>3- فرسودگی شدید بناهای مسکونی بافت</a:t>
                      </a:r>
                      <a:endParaRPr lang="en-US" sz="1400" dirty="0">
                        <a:solidFill>
                          <a:schemeClr val="tx1"/>
                        </a:solidFill>
                      </a:endParaRPr>
                    </a:p>
                  </a:txBody>
                  <a:tcPr/>
                </a:tc>
                <a:tc>
                  <a:txBody>
                    <a:bodyPr/>
                    <a:lstStyle/>
                    <a:p>
                      <a:endParaRPr lang="en-US" sz="1400" dirty="0">
                        <a:solidFill>
                          <a:schemeClr val="tx1"/>
                        </a:solidFill>
                      </a:endParaRPr>
                    </a:p>
                  </a:txBody>
                  <a:tcPr/>
                </a:tc>
                <a:tc>
                  <a:txBody>
                    <a:bodyPr/>
                    <a:lstStyle/>
                    <a:p>
                      <a:pPr algn="r"/>
                      <a:r>
                        <a:rPr lang="fa-IR" sz="1400" dirty="0" smtClean="0">
                          <a:solidFill>
                            <a:schemeClr val="tx1"/>
                          </a:solidFill>
                        </a:rPr>
                        <a:t>2- عدم وجود هویت در ساخت و سازهای جدید</a:t>
                      </a:r>
                      <a:endParaRPr lang="en-US" sz="1400" dirty="0">
                        <a:solidFill>
                          <a:schemeClr val="tx1"/>
                        </a:solidFill>
                      </a:endParaRPr>
                    </a:p>
                  </a:txBody>
                  <a:tcPr/>
                </a:tc>
                <a:tc>
                  <a:txBody>
                    <a:bodyPr/>
                    <a:lstStyle/>
                    <a:p>
                      <a:pPr algn="r"/>
                      <a:r>
                        <a:rPr lang="fa-IR" sz="1400" dirty="0" smtClean="0">
                          <a:solidFill>
                            <a:schemeClr val="tx1"/>
                          </a:solidFill>
                        </a:rPr>
                        <a:t>3- بهره گیری از مصالح</a:t>
                      </a:r>
                      <a:r>
                        <a:rPr lang="fa-IR" sz="1400" baseline="0" dirty="0" smtClean="0">
                          <a:solidFill>
                            <a:schemeClr val="tx1"/>
                          </a:solidFill>
                        </a:rPr>
                        <a:t>  </a:t>
                      </a:r>
                    </a:p>
                    <a:p>
                      <a:pPr algn="r"/>
                      <a:r>
                        <a:rPr lang="fa-IR" sz="1400" baseline="0" dirty="0" smtClean="0">
                          <a:solidFill>
                            <a:schemeClr val="tx1"/>
                          </a:solidFill>
                        </a:rPr>
                        <a:t>بومی در ساخت آنها</a:t>
                      </a:r>
                      <a:endParaRPr lang="en-US" sz="1400" dirty="0">
                        <a:solidFill>
                          <a:schemeClr val="tx1"/>
                        </a:solidFill>
                      </a:endParaRPr>
                    </a:p>
                  </a:txBody>
                  <a:tcPr/>
                </a:tc>
              </a:tr>
            </a:tbl>
          </a:graphicData>
        </a:graphic>
      </p:graphicFrame>
      <p:sp>
        <p:nvSpPr>
          <p:cNvPr id="5" name="TextBox 4"/>
          <p:cNvSpPr txBox="1"/>
          <p:nvPr/>
        </p:nvSpPr>
        <p:spPr>
          <a:xfrm>
            <a:off x="1071538" y="785794"/>
            <a:ext cx="5715040" cy="369332"/>
          </a:xfrm>
          <a:prstGeom prst="rect">
            <a:avLst/>
          </a:prstGeom>
          <a:noFill/>
        </p:spPr>
        <p:txBody>
          <a:bodyPr wrap="square" rtlCol="0">
            <a:spAutoFit/>
          </a:bodyPr>
          <a:lstStyle/>
          <a:p>
            <a:pPr algn="r"/>
            <a:r>
              <a:rPr lang="fa-IR" dirty="0" smtClean="0">
                <a:solidFill>
                  <a:schemeClr val="bg1"/>
                </a:solidFill>
              </a:rPr>
              <a:t>بررسی امکانات و محدودیت ها- بررسی خصوصیات ادراکی </a:t>
            </a:r>
            <a:endParaRPr lang="en-US" dirty="0">
              <a:solidFill>
                <a:schemeClr val="bg1"/>
              </a:solidFill>
            </a:endParaRPr>
          </a:p>
        </p:txBody>
      </p:sp>
      <p:pic>
        <p:nvPicPr>
          <p:cNvPr id="5122" name="Picture 2" descr="D:\pic\panjshanbe bazar\DSCN6576.JPG"/>
          <p:cNvPicPr>
            <a:picLocks noChangeAspect="1" noChangeArrowheads="1"/>
          </p:cNvPicPr>
          <p:nvPr/>
        </p:nvPicPr>
        <p:blipFill>
          <a:blip r:embed="rId3" cstate="print"/>
          <a:srcRect/>
          <a:stretch>
            <a:fillRect/>
          </a:stretch>
        </p:blipFill>
        <p:spPr bwMode="auto">
          <a:xfrm>
            <a:off x="5429256" y="2786058"/>
            <a:ext cx="1285884" cy="1000132"/>
          </a:xfrm>
          <a:prstGeom prst="rect">
            <a:avLst/>
          </a:prstGeom>
          <a:noFill/>
        </p:spPr>
      </p:pic>
      <p:pic>
        <p:nvPicPr>
          <p:cNvPr id="5123" name="Picture 3" descr="D:\pic\panjshanbe bazar\DSCN6631.JPG"/>
          <p:cNvPicPr>
            <a:picLocks noChangeAspect="1" noChangeArrowheads="1"/>
          </p:cNvPicPr>
          <p:nvPr/>
        </p:nvPicPr>
        <p:blipFill>
          <a:blip r:embed="rId4" cstate="print"/>
          <a:srcRect/>
          <a:stretch>
            <a:fillRect/>
          </a:stretch>
        </p:blipFill>
        <p:spPr bwMode="auto">
          <a:xfrm>
            <a:off x="3500430" y="2786058"/>
            <a:ext cx="1747850" cy="1585922"/>
          </a:xfrm>
          <a:prstGeom prst="rect">
            <a:avLst/>
          </a:prstGeom>
          <a:noFill/>
        </p:spPr>
      </p:pic>
      <p:pic>
        <p:nvPicPr>
          <p:cNvPr id="7" name="Picture 6" descr="تکیه حصیرفروشان">
            <a:hlinkClick r:id="rId5"/>
          </p:cNvPr>
          <p:cNvPicPr/>
          <p:nvPr/>
        </p:nvPicPr>
        <p:blipFill>
          <a:blip r:embed="rId6"/>
          <a:srcRect/>
          <a:stretch>
            <a:fillRect/>
          </a:stretch>
        </p:blipFill>
        <p:spPr bwMode="auto">
          <a:xfrm>
            <a:off x="1714480" y="3071810"/>
            <a:ext cx="1714512" cy="1428760"/>
          </a:xfrm>
          <a:prstGeom prst="rect">
            <a:avLst/>
          </a:prstGeom>
          <a:noFill/>
          <a:ln w="9525">
            <a:noFill/>
            <a:miter lim="800000"/>
            <a:headEnd/>
            <a:tailEnd/>
          </a:ln>
        </p:spPr>
      </p:pic>
      <p:pic>
        <p:nvPicPr>
          <p:cNvPr id="5125" name="Picture 5" descr="D:\pic\panjshanbe bazar\DSCN6602.JPG"/>
          <p:cNvPicPr>
            <a:picLocks noChangeAspect="1" noChangeArrowheads="1"/>
          </p:cNvPicPr>
          <p:nvPr/>
        </p:nvPicPr>
        <p:blipFill>
          <a:blip r:embed="rId7" cstate="print"/>
          <a:srcRect/>
          <a:stretch>
            <a:fillRect/>
          </a:stretch>
        </p:blipFill>
        <p:spPr bwMode="auto">
          <a:xfrm>
            <a:off x="3571868" y="4929198"/>
            <a:ext cx="1643074" cy="1143008"/>
          </a:xfrm>
          <a:prstGeom prst="rect">
            <a:avLst/>
          </a:prstGeom>
          <a:noFill/>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7" name="Table 6"/>
          <p:cNvGraphicFramePr>
            <a:graphicFrameLocks noGrp="1"/>
          </p:cNvGraphicFramePr>
          <p:nvPr/>
        </p:nvGraphicFramePr>
        <p:xfrm>
          <a:off x="0" y="1285860"/>
          <a:ext cx="6929456" cy="4786346"/>
        </p:xfrm>
        <a:graphic>
          <a:graphicData uri="http://schemas.openxmlformats.org/drawingml/2006/table">
            <a:tbl>
              <a:tblPr firstRow="1" bandRow="1">
                <a:tableStyleId>{93296810-A885-4BE3-A3E7-6D5BEEA58F35}</a:tableStyleId>
              </a:tblPr>
              <a:tblGrid>
                <a:gridCol w="1732364"/>
                <a:gridCol w="1839504"/>
                <a:gridCol w="1679923"/>
                <a:gridCol w="1677665"/>
              </a:tblGrid>
              <a:tr h="741369">
                <a:tc>
                  <a:txBody>
                    <a:bodyPr/>
                    <a:lstStyle/>
                    <a:p>
                      <a:pPr algn="ctr"/>
                      <a:r>
                        <a:rPr lang="fa-IR" sz="1600" dirty="0" smtClean="0">
                          <a:solidFill>
                            <a:schemeClr val="tx1"/>
                          </a:solidFill>
                        </a:rPr>
                        <a:t>تهدید </a:t>
                      </a:r>
                      <a:endParaRPr lang="en-US" sz="1600" dirty="0">
                        <a:solidFill>
                          <a:schemeClr val="tx1"/>
                        </a:solidFill>
                      </a:endParaRPr>
                    </a:p>
                  </a:txBody>
                  <a:tcPr/>
                </a:tc>
                <a:tc>
                  <a:txBody>
                    <a:bodyPr/>
                    <a:lstStyle/>
                    <a:p>
                      <a:pPr algn="ctr"/>
                      <a:r>
                        <a:rPr lang="fa-IR" sz="1600" dirty="0" smtClean="0">
                          <a:solidFill>
                            <a:schemeClr val="tx1"/>
                          </a:solidFill>
                        </a:rPr>
                        <a:t>فرصت</a:t>
                      </a:r>
                      <a:endParaRPr lang="en-US" sz="1600" dirty="0">
                        <a:solidFill>
                          <a:schemeClr val="tx1"/>
                        </a:solidFill>
                      </a:endParaRPr>
                    </a:p>
                  </a:txBody>
                  <a:tcPr/>
                </a:tc>
                <a:tc>
                  <a:txBody>
                    <a:bodyPr/>
                    <a:lstStyle/>
                    <a:p>
                      <a:pPr algn="ctr"/>
                      <a:r>
                        <a:rPr lang="fa-IR" sz="1600" dirty="0" smtClean="0">
                          <a:solidFill>
                            <a:schemeClr val="tx1"/>
                          </a:solidFill>
                        </a:rPr>
                        <a:t>ضعف</a:t>
                      </a:r>
                      <a:endParaRPr lang="en-US" sz="1600" dirty="0">
                        <a:solidFill>
                          <a:schemeClr val="tx1"/>
                        </a:solidFill>
                      </a:endParaRPr>
                    </a:p>
                  </a:txBody>
                  <a:tcPr/>
                </a:tc>
                <a:tc>
                  <a:txBody>
                    <a:bodyPr/>
                    <a:lstStyle/>
                    <a:p>
                      <a:pPr algn="ctr"/>
                      <a:r>
                        <a:rPr lang="fa-IR" sz="1600" baseline="0" dirty="0" smtClean="0">
                          <a:solidFill>
                            <a:schemeClr val="tx1"/>
                          </a:solidFill>
                        </a:rPr>
                        <a:t>قوت           </a:t>
                      </a:r>
                      <a:endParaRPr lang="en-US" sz="1600" dirty="0">
                        <a:solidFill>
                          <a:schemeClr val="tx1"/>
                        </a:solidFill>
                      </a:endParaRPr>
                    </a:p>
                  </a:txBody>
                  <a:tcPr/>
                </a:tc>
              </a:tr>
              <a:tr h="1258893">
                <a:tc>
                  <a:txBody>
                    <a:bodyPr/>
                    <a:lstStyle/>
                    <a:p>
                      <a:pPr algn="r"/>
                      <a:r>
                        <a:rPr lang="fa-IR" sz="1400" dirty="0" smtClean="0">
                          <a:solidFill>
                            <a:schemeClr val="tx1"/>
                          </a:solidFill>
                        </a:rPr>
                        <a:t>1- گرایش اقشار کم درآمد به سکونت در بافت</a:t>
                      </a:r>
                      <a:endParaRPr lang="en-US" sz="1400" dirty="0">
                        <a:solidFill>
                          <a:schemeClr val="tx1"/>
                        </a:solidFill>
                      </a:endParaRPr>
                    </a:p>
                  </a:txBody>
                  <a:tcPr/>
                </a:tc>
                <a:tc>
                  <a:txBody>
                    <a:bodyPr/>
                    <a:lstStyle/>
                    <a:p>
                      <a:pPr algn="r"/>
                      <a:r>
                        <a:rPr lang="fa-IR" sz="1400" dirty="0" smtClean="0">
                          <a:solidFill>
                            <a:schemeClr val="tx1"/>
                          </a:solidFill>
                        </a:rPr>
                        <a:t> </a:t>
                      </a:r>
                      <a:endParaRPr lang="en-US" sz="1400" dirty="0" smtClean="0">
                        <a:solidFill>
                          <a:schemeClr val="tx1"/>
                        </a:solidFill>
                      </a:endParaRPr>
                    </a:p>
                    <a:p>
                      <a:pPr algn="r"/>
                      <a:endParaRPr lang="fa-IR" sz="1400" baseline="0" dirty="0" smtClean="0">
                        <a:solidFill>
                          <a:schemeClr val="tx1"/>
                        </a:solidFill>
                      </a:endParaRPr>
                    </a:p>
                    <a:p>
                      <a:pPr algn="r"/>
                      <a:endParaRPr lang="fa-IR" sz="1400" baseline="0" dirty="0" smtClean="0">
                        <a:solidFill>
                          <a:schemeClr val="tx1"/>
                        </a:solidFill>
                      </a:endParaRPr>
                    </a:p>
                    <a:p>
                      <a:pPr algn="r"/>
                      <a:endParaRPr lang="fa-IR" sz="1400" baseline="0" dirty="0" smtClean="0">
                        <a:solidFill>
                          <a:schemeClr val="tx1"/>
                        </a:solidFill>
                      </a:endParaRPr>
                    </a:p>
                    <a:p>
                      <a:pPr algn="r"/>
                      <a:endParaRPr lang="fa-IR" sz="1400" baseline="0" dirty="0" smtClean="0">
                        <a:solidFill>
                          <a:schemeClr val="tx1"/>
                        </a:solidFill>
                      </a:endParaRPr>
                    </a:p>
                    <a:p>
                      <a:pPr algn="r"/>
                      <a:endParaRPr lang="fa-IR" sz="1400" baseline="0" dirty="0" smtClean="0">
                        <a:solidFill>
                          <a:schemeClr val="tx1"/>
                        </a:solidFill>
                      </a:endParaRPr>
                    </a:p>
                  </a:txBody>
                  <a:tcPr/>
                </a:tc>
                <a:tc>
                  <a:txBody>
                    <a:bodyPr/>
                    <a:lstStyle/>
                    <a:p>
                      <a:pPr algn="r"/>
                      <a:r>
                        <a:rPr lang="fa-IR" sz="1400" dirty="0" smtClean="0">
                          <a:solidFill>
                            <a:schemeClr val="tx1"/>
                          </a:solidFill>
                        </a:rPr>
                        <a:t>1- اسکان</a:t>
                      </a:r>
                      <a:r>
                        <a:rPr lang="fa-IR" sz="1400" baseline="0" dirty="0" smtClean="0">
                          <a:solidFill>
                            <a:schemeClr val="tx1"/>
                          </a:solidFill>
                        </a:rPr>
                        <a:t> ساکنین غیر   بومی و بدون تعلق خاطربه بافت</a:t>
                      </a:r>
                      <a:endParaRPr lang="en-US" sz="1400" dirty="0">
                        <a:solidFill>
                          <a:schemeClr val="tx1"/>
                        </a:solidFill>
                      </a:endParaRPr>
                    </a:p>
                  </a:txBody>
                  <a:tcPr/>
                </a:tc>
                <a:tc>
                  <a:txBody>
                    <a:bodyPr/>
                    <a:lstStyle/>
                    <a:p>
                      <a:pPr algn="r"/>
                      <a:r>
                        <a:rPr lang="fa-IR" sz="1400" dirty="0" smtClean="0">
                          <a:solidFill>
                            <a:schemeClr val="tx1"/>
                          </a:solidFill>
                        </a:rPr>
                        <a:t>1-</a:t>
                      </a:r>
                      <a:r>
                        <a:rPr lang="fa-IR" sz="1400" baseline="0" dirty="0" smtClean="0">
                          <a:solidFill>
                            <a:schemeClr val="tx1"/>
                          </a:solidFill>
                        </a:rPr>
                        <a:t> وجود حس تعلق در میان ساکنین بومی</a:t>
                      </a:r>
                      <a:endParaRPr lang="en-US" sz="1400" dirty="0">
                        <a:solidFill>
                          <a:schemeClr val="tx1"/>
                        </a:solidFill>
                      </a:endParaRPr>
                    </a:p>
                  </a:txBody>
                  <a:tcPr/>
                </a:tc>
              </a:tr>
              <a:tr h="1530369">
                <a:tc>
                  <a:txBody>
                    <a:bodyPr/>
                    <a:lstStyle/>
                    <a:p>
                      <a:pPr algn="r"/>
                      <a:endParaRPr lang="en-US" sz="1400">
                        <a:solidFill>
                          <a:schemeClr val="tx1"/>
                        </a:solidFill>
                      </a:endParaRPr>
                    </a:p>
                  </a:txBody>
                  <a:tcPr/>
                </a:tc>
                <a:tc>
                  <a:txBody>
                    <a:bodyPr/>
                    <a:lstStyle/>
                    <a:p>
                      <a:pPr algn="r"/>
                      <a:r>
                        <a:rPr lang="fa-IR" sz="1400" dirty="0" smtClean="0">
                          <a:solidFill>
                            <a:schemeClr val="tx1"/>
                          </a:solidFill>
                        </a:rPr>
                        <a:t>1-سهم بالای جمعیت شناور(74 درصد)</a:t>
                      </a:r>
                      <a:endParaRPr lang="en-US" sz="1400" dirty="0">
                        <a:solidFill>
                          <a:schemeClr val="tx1"/>
                        </a:solidFill>
                      </a:endParaRPr>
                    </a:p>
                  </a:txBody>
                  <a:tcPr/>
                </a:tc>
                <a:tc>
                  <a:txBody>
                    <a:bodyPr/>
                    <a:lstStyle/>
                    <a:p>
                      <a:pPr algn="r"/>
                      <a:r>
                        <a:rPr lang="fa-IR" sz="1400" dirty="0" smtClean="0">
                          <a:solidFill>
                            <a:schemeClr val="tx1"/>
                          </a:solidFill>
                        </a:rPr>
                        <a:t>2- میانگین سنی</a:t>
                      </a:r>
                      <a:r>
                        <a:rPr lang="fa-IR" sz="1400" baseline="0" dirty="0" smtClean="0">
                          <a:solidFill>
                            <a:schemeClr val="tx1"/>
                          </a:solidFill>
                        </a:rPr>
                        <a:t> بیشتر از متوسط شهر </a:t>
                      </a:r>
                      <a:endParaRPr lang="en-US" sz="1400" dirty="0">
                        <a:solidFill>
                          <a:schemeClr val="tx1"/>
                        </a:solidFill>
                      </a:endParaRPr>
                    </a:p>
                  </a:txBody>
                  <a:tcPr/>
                </a:tc>
                <a:tc>
                  <a:txBody>
                    <a:bodyPr/>
                    <a:lstStyle/>
                    <a:p>
                      <a:pPr algn="r"/>
                      <a:r>
                        <a:rPr lang="fa-IR" sz="1400" dirty="0" smtClean="0">
                          <a:solidFill>
                            <a:schemeClr val="tx1"/>
                          </a:solidFill>
                        </a:rPr>
                        <a:t>2- انگیزه بالای</a:t>
                      </a:r>
                      <a:r>
                        <a:rPr lang="fa-IR" sz="1400" baseline="0" dirty="0" smtClean="0">
                          <a:solidFill>
                            <a:schemeClr val="tx1"/>
                          </a:solidFill>
                        </a:rPr>
                        <a:t> ساکنین جهت ساماندهی بافت</a:t>
                      </a:r>
                      <a:endParaRPr lang="en-US" sz="1400" dirty="0">
                        <a:solidFill>
                          <a:schemeClr val="tx1"/>
                        </a:solidFill>
                      </a:endParaRPr>
                    </a:p>
                  </a:txBody>
                  <a:tcPr/>
                </a:tc>
              </a:tr>
              <a:tr h="1143008">
                <a:tc>
                  <a:txBody>
                    <a:bodyPr/>
                    <a:lstStyle/>
                    <a:p>
                      <a:pPr algn="r"/>
                      <a:r>
                        <a:rPr lang="fa-IR" sz="1400" dirty="0" smtClean="0">
                          <a:solidFill>
                            <a:schemeClr val="tx1"/>
                          </a:solidFill>
                        </a:rPr>
                        <a:t>2- عدم کنترل افراد غیر </a:t>
                      </a:r>
                    </a:p>
                    <a:p>
                      <a:pPr algn="r"/>
                      <a:r>
                        <a:rPr lang="fa-IR" sz="1400" dirty="0" smtClean="0">
                          <a:solidFill>
                            <a:schemeClr val="tx1"/>
                          </a:solidFill>
                        </a:rPr>
                        <a:t>بومی موجب افزایش جرم خواهد شد </a:t>
                      </a:r>
                      <a:endParaRPr lang="en-US" sz="1400" dirty="0">
                        <a:solidFill>
                          <a:schemeClr val="tx1"/>
                        </a:solidFill>
                      </a:endParaRPr>
                    </a:p>
                  </a:txBody>
                  <a:tcPr/>
                </a:tc>
                <a:tc>
                  <a:txBody>
                    <a:bodyPr/>
                    <a:lstStyle/>
                    <a:p>
                      <a:pPr algn="r"/>
                      <a:endParaRPr lang="en-US" sz="1400" dirty="0">
                        <a:solidFill>
                          <a:schemeClr val="tx1"/>
                        </a:solidFill>
                      </a:endParaRPr>
                    </a:p>
                  </a:txBody>
                  <a:tcPr/>
                </a:tc>
                <a:tc>
                  <a:txBody>
                    <a:bodyPr/>
                    <a:lstStyle/>
                    <a:p>
                      <a:pPr algn="r"/>
                      <a:r>
                        <a:rPr lang="fa-IR" sz="1400" dirty="0" smtClean="0">
                          <a:solidFill>
                            <a:schemeClr val="tx1"/>
                          </a:solidFill>
                        </a:rPr>
                        <a:t>3- فراوانی اقشار کم در</a:t>
                      </a:r>
                      <a:r>
                        <a:rPr lang="fa-IR" sz="1400" baseline="0" dirty="0" smtClean="0">
                          <a:solidFill>
                            <a:schemeClr val="tx1"/>
                          </a:solidFill>
                        </a:rPr>
                        <a:t>آمد و افزایش نابهنجاریهای اجتماعی</a:t>
                      </a:r>
                      <a:endParaRPr lang="en-US" sz="1400" dirty="0">
                        <a:solidFill>
                          <a:schemeClr val="tx1"/>
                        </a:solidFill>
                      </a:endParaRPr>
                    </a:p>
                  </a:txBody>
                  <a:tcPr/>
                </a:tc>
                <a:tc>
                  <a:txBody>
                    <a:bodyPr/>
                    <a:lstStyle/>
                    <a:p>
                      <a:pPr algn="r"/>
                      <a:r>
                        <a:rPr lang="fa-IR" sz="1400" dirty="0" smtClean="0">
                          <a:solidFill>
                            <a:schemeClr val="tx1"/>
                          </a:solidFill>
                        </a:rPr>
                        <a:t>3- تراکم جمعیتی نسبتا بالا</a:t>
                      </a:r>
                      <a:endParaRPr lang="en-US" sz="1400" dirty="0">
                        <a:solidFill>
                          <a:schemeClr val="tx1"/>
                        </a:solidFill>
                      </a:endParaRPr>
                    </a:p>
                  </a:txBody>
                  <a:tcPr/>
                </a:tc>
              </a:tr>
            </a:tbl>
          </a:graphicData>
        </a:graphic>
      </p:graphicFrame>
      <p:sp>
        <p:nvSpPr>
          <p:cNvPr id="9" name="TextBox 8"/>
          <p:cNvSpPr txBox="1"/>
          <p:nvPr/>
        </p:nvSpPr>
        <p:spPr>
          <a:xfrm>
            <a:off x="1714480" y="785794"/>
            <a:ext cx="5143536" cy="369332"/>
          </a:xfrm>
          <a:prstGeom prst="rect">
            <a:avLst/>
          </a:prstGeom>
          <a:noFill/>
        </p:spPr>
        <p:txBody>
          <a:bodyPr wrap="square" rtlCol="0">
            <a:spAutoFit/>
          </a:bodyPr>
          <a:lstStyle/>
          <a:p>
            <a:pPr algn="r"/>
            <a:r>
              <a:rPr lang="fa-IR" dirty="0" smtClean="0">
                <a:solidFill>
                  <a:schemeClr val="bg1"/>
                </a:solidFill>
              </a:rPr>
              <a:t>بررسی امکانات و محدودیت ها – بررسی خصوصیات اجتماعی </a:t>
            </a:r>
            <a:endParaRPr lang="en-US" dirty="0">
              <a:solidFill>
                <a:schemeClr val="bg1"/>
              </a:solidFill>
            </a:endParaRPr>
          </a:p>
        </p:txBody>
      </p:sp>
      <p:pic>
        <p:nvPicPr>
          <p:cNvPr id="5123" name="Picture 3" descr="D:\pic\panjshanbe bazar\DSCN6507.JPG"/>
          <p:cNvPicPr>
            <a:picLocks noChangeAspect="1" noChangeArrowheads="1"/>
          </p:cNvPicPr>
          <p:nvPr/>
        </p:nvPicPr>
        <p:blipFill>
          <a:blip r:embed="rId3" cstate="print"/>
          <a:srcRect/>
          <a:stretch>
            <a:fillRect/>
          </a:stretch>
        </p:blipFill>
        <p:spPr bwMode="auto">
          <a:xfrm>
            <a:off x="5357818" y="3857628"/>
            <a:ext cx="1428760" cy="1000132"/>
          </a:xfrm>
          <a:prstGeom prst="rect">
            <a:avLst/>
          </a:prstGeom>
          <a:noFill/>
        </p:spPr>
      </p:pic>
      <p:pic>
        <p:nvPicPr>
          <p:cNvPr id="5124" name="Picture 4" descr="D:\pic\panjshanbe bazar\DSCN6475.JPG"/>
          <p:cNvPicPr>
            <a:picLocks noChangeAspect="1" noChangeArrowheads="1"/>
          </p:cNvPicPr>
          <p:nvPr/>
        </p:nvPicPr>
        <p:blipFill>
          <a:blip r:embed="rId4" cstate="print"/>
          <a:srcRect/>
          <a:stretch>
            <a:fillRect/>
          </a:stretch>
        </p:blipFill>
        <p:spPr bwMode="auto">
          <a:xfrm>
            <a:off x="1857356" y="3857628"/>
            <a:ext cx="1643074" cy="1214446"/>
          </a:xfrm>
          <a:prstGeom prst="rect">
            <a:avLst/>
          </a:prstGeom>
          <a:noFill/>
        </p:spPr>
      </p:pic>
      <p:pic>
        <p:nvPicPr>
          <p:cNvPr id="5126" name="Picture 6" descr="D:\pic\panjshanbe bazar\DSCN6498.JPG"/>
          <p:cNvPicPr>
            <a:picLocks noChangeAspect="1" noChangeArrowheads="1"/>
          </p:cNvPicPr>
          <p:nvPr/>
        </p:nvPicPr>
        <p:blipFill>
          <a:blip r:embed="rId5" cstate="print"/>
          <a:srcRect/>
          <a:stretch>
            <a:fillRect/>
          </a:stretch>
        </p:blipFill>
        <p:spPr bwMode="auto">
          <a:xfrm>
            <a:off x="0" y="2500306"/>
            <a:ext cx="1714480" cy="1214446"/>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5" name="Table 4"/>
          <p:cNvGraphicFramePr>
            <a:graphicFrameLocks noGrp="1"/>
          </p:cNvGraphicFramePr>
          <p:nvPr/>
        </p:nvGraphicFramePr>
        <p:xfrm>
          <a:off x="0" y="1285859"/>
          <a:ext cx="6858016" cy="4786347"/>
        </p:xfrm>
        <a:graphic>
          <a:graphicData uri="http://schemas.openxmlformats.org/drawingml/2006/table">
            <a:tbl>
              <a:tblPr firstRow="1" bandRow="1">
                <a:tableStyleId>{93296810-A885-4BE3-A3E7-6D5BEEA58F35}</a:tableStyleId>
              </a:tblPr>
              <a:tblGrid>
                <a:gridCol w="1714504"/>
                <a:gridCol w="1714504"/>
                <a:gridCol w="1714504"/>
                <a:gridCol w="1714504"/>
              </a:tblGrid>
              <a:tr h="1013803">
                <a:tc>
                  <a:txBody>
                    <a:bodyPr/>
                    <a:lstStyle/>
                    <a:p>
                      <a:pPr algn="ctr"/>
                      <a:r>
                        <a:rPr lang="fa-IR" sz="1600" dirty="0" smtClean="0">
                          <a:solidFill>
                            <a:schemeClr val="tx1"/>
                          </a:solidFill>
                        </a:rPr>
                        <a:t>تهدید</a:t>
                      </a:r>
                      <a:endParaRPr lang="en-US" sz="1600" dirty="0">
                        <a:solidFill>
                          <a:schemeClr val="tx1"/>
                        </a:solidFill>
                      </a:endParaRPr>
                    </a:p>
                  </a:txBody>
                  <a:tcPr/>
                </a:tc>
                <a:tc>
                  <a:txBody>
                    <a:bodyPr/>
                    <a:lstStyle/>
                    <a:p>
                      <a:pPr algn="ctr"/>
                      <a:r>
                        <a:rPr lang="fa-IR" sz="1600" dirty="0" smtClean="0">
                          <a:solidFill>
                            <a:schemeClr val="tx1"/>
                          </a:solidFill>
                        </a:rPr>
                        <a:t>فرصت</a:t>
                      </a:r>
                      <a:endParaRPr lang="en-US" sz="1600" dirty="0">
                        <a:solidFill>
                          <a:schemeClr val="tx1"/>
                        </a:solidFill>
                      </a:endParaRPr>
                    </a:p>
                  </a:txBody>
                  <a:tcPr/>
                </a:tc>
                <a:tc>
                  <a:txBody>
                    <a:bodyPr/>
                    <a:lstStyle/>
                    <a:p>
                      <a:pPr algn="ctr"/>
                      <a:r>
                        <a:rPr lang="fa-IR" sz="1600" dirty="0" smtClean="0">
                          <a:solidFill>
                            <a:schemeClr val="tx1"/>
                          </a:solidFill>
                        </a:rPr>
                        <a:t>ضعف </a:t>
                      </a:r>
                      <a:endParaRPr lang="en-US" sz="1600" dirty="0">
                        <a:solidFill>
                          <a:schemeClr val="tx1"/>
                        </a:solidFill>
                      </a:endParaRPr>
                    </a:p>
                  </a:txBody>
                  <a:tcPr/>
                </a:tc>
                <a:tc>
                  <a:txBody>
                    <a:bodyPr/>
                    <a:lstStyle/>
                    <a:p>
                      <a:pPr algn="ctr"/>
                      <a:r>
                        <a:rPr lang="fa-IR" sz="1600" dirty="0" smtClean="0">
                          <a:solidFill>
                            <a:schemeClr val="tx1"/>
                          </a:solidFill>
                        </a:rPr>
                        <a:t>قوت</a:t>
                      </a:r>
                      <a:endParaRPr lang="en-US" sz="1600" dirty="0">
                        <a:solidFill>
                          <a:schemeClr val="tx1"/>
                        </a:solidFill>
                      </a:endParaRPr>
                    </a:p>
                  </a:txBody>
                  <a:tcPr/>
                </a:tc>
              </a:tr>
              <a:tr h="2556964">
                <a:tc>
                  <a:txBody>
                    <a:bodyPr/>
                    <a:lstStyle/>
                    <a:p>
                      <a:pPr algn="r"/>
                      <a:endParaRPr lang="en-US" sz="1600" dirty="0">
                        <a:solidFill>
                          <a:schemeClr val="tx1"/>
                        </a:solidFill>
                      </a:endParaRPr>
                    </a:p>
                  </a:txBody>
                  <a:tcPr/>
                </a:tc>
                <a:tc>
                  <a:txBody>
                    <a:bodyPr/>
                    <a:lstStyle/>
                    <a:p>
                      <a:pPr algn="r"/>
                      <a:r>
                        <a:rPr lang="fa-IR" sz="1600" dirty="0" smtClean="0">
                          <a:solidFill>
                            <a:schemeClr val="tx1"/>
                          </a:solidFill>
                        </a:rPr>
                        <a:t>2- توجه عمومی به حفظ یادمان های تاریخی و معماری</a:t>
                      </a:r>
                      <a:r>
                        <a:rPr lang="fa-IR" sz="1600" baseline="0" dirty="0" smtClean="0">
                          <a:solidFill>
                            <a:schemeClr val="tx1"/>
                          </a:solidFill>
                        </a:rPr>
                        <a:t> </a:t>
                      </a:r>
                      <a:r>
                        <a:rPr lang="fa-IR" sz="1600" dirty="0" smtClean="0">
                          <a:solidFill>
                            <a:schemeClr val="tx1"/>
                          </a:solidFill>
                        </a:rPr>
                        <a:t>کهن و با ارز ش</a:t>
                      </a:r>
                      <a:endParaRPr lang="en-US" sz="1600" dirty="0">
                        <a:solidFill>
                          <a:schemeClr val="tx1"/>
                        </a:solidFill>
                      </a:endParaRPr>
                    </a:p>
                  </a:txBody>
                  <a:tcPr/>
                </a:tc>
                <a:tc>
                  <a:txBody>
                    <a:bodyPr/>
                    <a:lstStyle/>
                    <a:p>
                      <a:pPr algn="r"/>
                      <a:r>
                        <a:rPr lang="fa-IR" sz="1600" dirty="0" smtClean="0">
                          <a:solidFill>
                            <a:schemeClr val="tx1"/>
                          </a:solidFill>
                        </a:rPr>
                        <a:t>4-</a:t>
                      </a:r>
                      <a:r>
                        <a:rPr lang="fa-IR" sz="1600" baseline="0" dirty="0" smtClean="0">
                          <a:solidFill>
                            <a:schemeClr val="tx1"/>
                          </a:solidFill>
                        </a:rPr>
                        <a:t> تفاوت های فرهنگی                                                       </a:t>
                      </a:r>
                    </a:p>
                    <a:p>
                      <a:pPr algn="r"/>
                      <a:r>
                        <a:rPr lang="fa-IR" sz="1600" baseline="0" dirty="0" smtClean="0">
                          <a:solidFill>
                            <a:schemeClr val="tx1"/>
                          </a:solidFill>
                        </a:rPr>
                        <a:t>5- عدم علاقه نسل های جوان به حفاظت از آثار تاریخی</a:t>
                      </a:r>
                      <a:endParaRPr lang="en-US" sz="1600" dirty="0">
                        <a:solidFill>
                          <a:schemeClr val="tx1"/>
                        </a:solidFill>
                      </a:endParaRPr>
                    </a:p>
                  </a:txBody>
                  <a:tcPr/>
                </a:tc>
                <a:tc>
                  <a:txBody>
                    <a:bodyPr/>
                    <a:lstStyle/>
                    <a:p>
                      <a:pPr algn="r"/>
                      <a:endParaRPr lang="en-US" sz="1600" dirty="0">
                        <a:solidFill>
                          <a:schemeClr val="tx1"/>
                        </a:solidFill>
                      </a:endParaRPr>
                    </a:p>
                  </a:txBody>
                  <a:tcPr/>
                </a:tc>
              </a:tr>
              <a:tr h="1215580">
                <a:tc>
                  <a:txBody>
                    <a:bodyPr/>
                    <a:lstStyle/>
                    <a:p>
                      <a:pPr algn="r"/>
                      <a:endParaRPr lang="en-US" sz="1600">
                        <a:solidFill>
                          <a:schemeClr val="tx1"/>
                        </a:solidFill>
                      </a:endParaRPr>
                    </a:p>
                  </a:txBody>
                  <a:tcPr/>
                </a:tc>
                <a:tc>
                  <a:txBody>
                    <a:bodyPr/>
                    <a:lstStyle/>
                    <a:p>
                      <a:pPr algn="r"/>
                      <a:r>
                        <a:rPr lang="fa-IR" sz="1600" dirty="0" smtClean="0">
                          <a:solidFill>
                            <a:schemeClr val="tx1"/>
                          </a:solidFill>
                        </a:rPr>
                        <a:t>3- ایجاد زمینه جهت مشارکت مردم برای ساماندهی بافت</a:t>
                      </a:r>
                      <a:endParaRPr lang="en-US" sz="1600" dirty="0">
                        <a:solidFill>
                          <a:schemeClr val="tx1"/>
                        </a:solidFill>
                      </a:endParaRPr>
                    </a:p>
                  </a:txBody>
                  <a:tcPr/>
                </a:tc>
                <a:tc>
                  <a:txBody>
                    <a:bodyPr/>
                    <a:lstStyle/>
                    <a:p>
                      <a:pPr algn="r"/>
                      <a:r>
                        <a:rPr lang="fa-IR" sz="1600" dirty="0" smtClean="0">
                          <a:solidFill>
                            <a:schemeClr val="tx1"/>
                          </a:solidFill>
                        </a:rPr>
                        <a:t>6- خروج تدریجی</a:t>
                      </a:r>
                      <a:r>
                        <a:rPr lang="fa-IR" sz="1600" baseline="0" dirty="0" smtClean="0">
                          <a:solidFill>
                            <a:schemeClr val="tx1"/>
                          </a:solidFill>
                        </a:rPr>
                        <a:t> جمعیت جوان </a:t>
                      </a:r>
                      <a:r>
                        <a:rPr lang="fa-IR" sz="1600" dirty="0" smtClean="0">
                          <a:solidFill>
                            <a:schemeClr val="tx1"/>
                          </a:solidFill>
                        </a:rPr>
                        <a:t>از بافت</a:t>
                      </a:r>
                      <a:endParaRPr lang="en-US" sz="1600" dirty="0">
                        <a:solidFill>
                          <a:schemeClr val="tx1"/>
                        </a:solidFill>
                      </a:endParaRPr>
                    </a:p>
                  </a:txBody>
                  <a:tcPr/>
                </a:tc>
                <a:tc>
                  <a:txBody>
                    <a:bodyPr/>
                    <a:lstStyle/>
                    <a:p>
                      <a:pPr algn="r"/>
                      <a:endParaRPr lang="en-US" sz="1600" dirty="0">
                        <a:solidFill>
                          <a:schemeClr val="tx1"/>
                        </a:solidFill>
                      </a:endParaRPr>
                    </a:p>
                  </a:txBody>
                  <a:tcPr/>
                </a:tc>
              </a:tr>
            </a:tbl>
          </a:graphicData>
        </a:graphic>
      </p:graphicFrame>
      <p:sp>
        <p:nvSpPr>
          <p:cNvPr id="8" name="TextBox 7"/>
          <p:cNvSpPr txBox="1"/>
          <p:nvPr/>
        </p:nvSpPr>
        <p:spPr>
          <a:xfrm>
            <a:off x="1571604" y="714356"/>
            <a:ext cx="4929222" cy="369332"/>
          </a:xfrm>
          <a:prstGeom prst="rect">
            <a:avLst/>
          </a:prstGeom>
          <a:noFill/>
        </p:spPr>
        <p:txBody>
          <a:bodyPr wrap="square" rtlCol="0">
            <a:spAutoFit/>
          </a:bodyPr>
          <a:lstStyle/>
          <a:p>
            <a:pPr algn="r"/>
            <a:r>
              <a:rPr lang="fa-IR" dirty="0" smtClean="0">
                <a:solidFill>
                  <a:schemeClr val="bg1"/>
                </a:solidFill>
              </a:rPr>
              <a:t>بررسی امکانات و محدودیت ها – بررسی خصوصیات اجتماعی </a:t>
            </a:r>
            <a:endParaRPr lang="en-US" dirty="0">
              <a:solidFill>
                <a:schemeClr val="bg1"/>
              </a:solidFill>
            </a:endParaRPr>
          </a:p>
        </p:txBody>
      </p:sp>
      <p:pic>
        <p:nvPicPr>
          <p:cNvPr id="6" name="Picture 5" descr="http://bbnir.persiangig.com/image/babol-pic/emamzade-gahsem/01.jpg"/>
          <p:cNvPicPr/>
          <p:nvPr/>
        </p:nvPicPr>
        <p:blipFill>
          <a:blip r:embed="rId3" cstate="print"/>
          <a:srcRect/>
          <a:stretch>
            <a:fillRect/>
          </a:stretch>
        </p:blipFill>
        <p:spPr bwMode="auto">
          <a:xfrm>
            <a:off x="1714480" y="3429000"/>
            <a:ext cx="1714512" cy="142876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285754"/>
            <a:ext cx="9144000" cy="7143753"/>
          </a:xfrm>
          <a:prstGeom prst="rect">
            <a:avLst/>
          </a:prstGeom>
          <a:noFill/>
          <a:ln w="9525">
            <a:noFill/>
            <a:miter lim="800000"/>
            <a:headEnd/>
            <a:tailEnd/>
          </a:ln>
          <a:effectLst/>
        </p:spPr>
      </p:pic>
      <p:sp>
        <p:nvSpPr>
          <p:cNvPr id="7" name="TextBox 6"/>
          <p:cNvSpPr txBox="1"/>
          <p:nvPr/>
        </p:nvSpPr>
        <p:spPr>
          <a:xfrm>
            <a:off x="1571604" y="428603"/>
            <a:ext cx="4929222" cy="369332"/>
          </a:xfrm>
          <a:prstGeom prst="rect">
            <a:avLst/>
          </a:prstGeom>
          <a:noFill/>
        </p:spPr>
        <p:txBody>
          <a:bodyPr wrap="square" rtlCol="0">
            <a:spAutoFit/>
          </a:bodyPr>
          <a:lstStyle/>
          <a:p>
            <a:pPr algn="r"/>
            <a:r>
              <a:rPr lang="fa-IR" dirty="0" smtClean="0">
                <a:solidFill>
                  <a:schemeClr val="bg1"/>
                </a:solidFill>
              </a:rPr>
              <a:t>بررسی امکانات و محدودیت ها – بررسی خصوصیات اقتصادی</a:t>
            </a:r>
            <a:endParaRPr lang="en-US" dirty="0">
              <a:solidFill>
                <a:schemeClr val="bg1"/>
              </a:solidFill>
            </a:endParaRPr>
          </a:p>
        </p:txBody>
      </p:sp>
      <p:graphicFrame>
        <p:nvGraphicFramePr>
          <p:cNvPr id="9" name="Table 8"/>
          <p:cNvGraphicFramePr>
            <a:graphicFrameLocks noGrp="1"/>
          </p:cNvGraphicFramePr>
          <p:nvPr/>
        </p:nvGraphicFramePr>
        <p:xfrm>
          <a:off x="0" y="1000109"/>
          <a:ext cx="6858016" cy="5000659"/>
        </p:xfrm>
        <a:graphic>
          <a:graphicData uri="http://schemas.openxmlformats.org/drawingml/2006/table">
            <a:tbl>
              <a:tblPr firstRow="1" bandRow="1">
                <a:tableStyleId>{F5AB1C69-6EDB-4FF4-983F-18BD219EF322}</a:tableStyleId>
              </a:tblPr>
              <a:tblGrid>
                <a:gridCol w="1714504"/>
                <a:gridCol w="1714504"/>
                <a:gridCol w="1714504"/>
                <a:gridCol w="1714504"/>
              </a:tblGrid>
              <a:tr h="732525">
                <a:tc>
                  <a:txBody>
                    <a:bodyPr/>
                    <a:lstStyle/>
                    <a:p>
                      <a:pPr algn="ctr"/>
                      <a:r>
                        <a:rPr lang="fa-IR" sz="1600" dirty="0" smtClean="0">
                          <a:solidFill>
                            <a:schemeClr val="tx1"/>
                          </a:solidFill>
                        </a:rPr>
                        <a:t>تهدید</a:t>
                      </a:r>
                      <a:endParaRPr lang="en-US" sz="1600" dirty="0">
                        <a:solidFill>
                          <a:schemeClr val="tx1"/>
                        </a:solidFill>
                      </a:endParaRPr>
                    </a:p>
                  </a:txBody>
                  <a:tcPr/>
                </a:tc>
                <a:tc>
                  <a:txBody>
                    <a:bodyPr/>
                    <a:lstStyle/>
                    <a:p>
                      <a:pPr algn="ctr"/>
                      <a:r>
                        <a:rPr lang="fa-IR" sz="1600" dirty="0" smtClean="0">
                          <a:solidFill>
                            <a:schemeClr val="tx1"/>
                          </a:solidFill>
                        </a:rPr>
                        <a:t>فرصت</a:t>
                      </a:r>
                      <a:endParaRPr lang="en-US" sz="1600" dirty="0">
                        <a:solidFill>
                          <a:schemeClr val="tx1"/>
                        </a:solidFill>
                      </a:endParaRPr>
                    </a:p>
                  </a:txBody>
                  <a:tcPr/>
                </a:tc>
                <a:tc>
                  <a:txBody>
                    <a:bodyPr/>
                    <a:lstStyle/>
                    <a:p>
                      <a:pPr algn="ctr"/>
                      <a:r>
                        <a:rPr lang="fa-IR" sz="1600" dirty="0" smtClean="0">
                          <a:solidFill>
                            <a:schemeClr val="tx1"/>
                          </a:solidFill>
                        </a:rPr>
                        <a:t>ضعف</a:t>
                      </a:r>
                      <a:endParaRPr lang="en-US" sz="1600" dirty="0">
                        <a:solidFill>
                          <a:schemeClr val="tx1"/>
                        </a:solidFill>
                      </a:endParaRPr>
                    </a:p>
                  </a:txBody>
                  <a:tcPr/>
                </a:tc>
                <a:tc>
                  <a:txBody>
                    <a:bodyPr/>
                    <a:lstStyle/>
                    <a:p>
                      <a:pPr algn="ctr"/>
                      <a:r>
                        <a:rPr lang="fa-IR" sz="1600" dirty="0" smtClean="0">
                          <a:solidFill>
                            <a:schemeClr val="tx1"/>
                          </a:solidFill>
                        </a:rPr>
                        <a:t>قوت</a:t>
                      </a:r>
                      <a:endParaRPr lang="en-US" sz="1600" dirty="0">
                        <a:solidFill>
                          <a:schemeClr val="tx1"/>
                        </a:solidFill>
                      </a:endParaRPr>
                    </a:p>
                  </a:txBody>
                  <a:tcPr/>
                </a:tc>
              </a:tr>
              <a:tr h="1566190">
                <a:tc>
                  <a:txBody>
                    <a:bodyPr/>
                    <a:lstStyle/>
                    <a:p>
                      <a:pPr algn="r"/>
                      <a:endParaRPr lang="en-US" sz="1200" dirty="0">
                        <a:solidFill>
                          <a:schemeClr val="tx1"/>
                        </a:solidFill>
                      </a:endParaRPr>
                    </a:p>
                  </a:txBody>
                  <a:tcPr/>
                </a:tc>
                <a:tc>
                  <a:txBody>
                    <a:bodyPr/>
                    <a:lstStyle/>
                    <a:p>
                      <a:pPr algn="r"/>
                      <a:r>
                        <a:rPr lang="fa-IR" sz="1200" dirty="0" smtClean="0">
                          <a:solidFill>
                            <a:schemeClr val="tx1"/>
                          </a:solidFill>
                        </a:rPr>
                        <a:t>1- مرکزیت اقتصادی شهر بابل</a:t>
                      </a:r>
                      <a:endParaRPr lang="en-US" sz="1200" dirty="0">
                        <a:solidFill>
                          <a:schemeClr val="tx1"/>
                        </a:solidFill>
                      </a:endParaRPr>
                    </a:p>
                  </a:txBody>
                  <a:tcPr/>
                </a:tc>
                <a:tc>
                  <a:txBody>
                    <a:bodyPr/>
                    <a:lstStyle/>
                    <a:p>
                      <a:pPr algn="r"/>
                      <a:r>
                        <a:rPr lang="fa-IR" sz="1200" dirty="0" smtClean="0">
                          <a:solidFill>
                            <a:schemeClr val="tx1"/>
                          </a:solidFill>
                        </a:rPr>
                        <a:t>1- افزایش مشاغل کاذب ودوره</a:t>
                      </a:r>
                      <a:r>
                        <a:rPr lang="fa-IR" sz="1200" baseline="0" dirty="0" smtClean="0">
                          <a:solidFill>
                            <a:schemeClr val="tx1"/>
                          </a:solidFill>
                        </a:rPr>
                        <a:t> گرد</a:t>
                      </a:r>
                      <a:endParaRPr lang="en-US" sz="1200" dirty="0">
                        <a:solidFill>
                          <a:schemeClr val="tx1"/>
                        </a:solidFill>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1200" dirty="0" smtClean="0">
                          <a:solidFill>
                            <a:schemeClr val="tx1"/>
                          </a:solidFill>
                        </a:rPr>
                        <a:t>1- وجود</a:t>
                      </a:r>
                      <a:r>
                        <a:rPr lang="fa-IR" sz="1200" baseline="0" dirty="0" smtClean="0">
                          <a:solidFill>
                            <a:schemeClr val="tx1"/>
                          </a:solidFill>
                        </a:rPr>
                        <a:t> فضای مناسب فعالیت اقتصادی</a:t>
                      </a:r>
                      <a:endParaRPr lang="en-US" sz="1200" dirty="0" smtClean="0">
                        <a:solidFill>
                          <a:schemeClr val="tx1"/>
                        </a:solidFill>
                      </a:endParaRPr>
                    </a:p>
                    <a:p>
                      <a:pPr algn="r"/>
                      <a:endParaRPr lang="en-US" sz="1200" dirty="0">
                        <a:solidFill>
                          <a:schemeClr val="tx1"/>
                        </a:solidFill>
                      </a:endParaRPr>
                    </a:p>
                  </a:txBody>
                  <a:tcPr/>
                </a:tc>
              </a:tr>
              <a:tr h="1168221">
                <a:tc>
                  <a:txBody>
                    <a:bodyPr/>
                    <a:lstStyle/>
                    <a:p>
                      <a:pPr algn="r"/>
                      <a:r>
                        <a:rPr lang="fa-IR" sz="1200" dirty="0" smtClean="0">
                          <a:solidFill>
                            <a:schemeClr val="tx1"/>
                          </a:solidFill>
                        </a:rPr>
                        <a:t> 1-هجوم مشاغل مزاحم و ناهمگون</a:t>
                      </a:r>
                      <a:endParaRPr lang="en-US" sz="1200" dirty="0">
                        <a:solidFill>
                          <a:schemeClr val="tx1"/>
                        </a:solidFill>
                      </a:endParaRPr>
                    </a:p>
                  </a:txBody>
                  <a:tcPr/>
                </a:tc>
                <a:tc>
                  <a:txBody>
                    <a:bodyPr/>
                    <a:lstStyle/>
                    <a:p>
                      <a:pPr algn="r"/>
                      <a:r>
                        <a:rPr lang="fa-IR" sz="1200" dirty="0" smtClean="0">
                          <a:solidFill>
                            <a:schemeClr val="tx1"/>
                          </a:solidFill>
                        </a:rPr>
                        <a:t>2- گرایش به سرمایه</a:t>
                      </a:r>
                      <a:r>
                        <a:rPr lang="fa-IR" sz="1200" baseline="0" dirty="0" smtClean="0">
                          <a:solidFill>
                            <a:schemeClr val="tx1"/>
                          </a:solidFill>
                        </a:rPr>
                        <a:t> گذاری در بافت</a:t>
                      </a:r>
                      <a:endParaRPr lang="en-US" sz="1200" dirty="0">
                        <a:solidFill>
                          <a:schemeClr val="tx1"/>
                        </a:solidFill>
                      </a:endParaRPr>
                    </a:p>
                  </a:txBody>
                  <a:tcPr/>
                </a:tc>
                <a:tc>
                  <a:txBody>
                    <a:bodyPr/>
                    <a:lstStyle/>
                    <a:p>
                      <a:pPr algn="r"/>
                      <a:r>
                        <a:rPr lang="fa-IR" sz="1200" dirty="0" smtClean="0">
                          <a:solidFill>
                            <a:schemeClr val="tx1"/>
                          </a:solidFill>
                        </a:rPr>
                        <a:t>2- عدم سرمایه گذاری در بخش مسکن</a:t>
                      </a:r>
                      <a:endParaRPr lang="en-US" sz="1200" dirty="0">
                        <a:solidFill>
                          <a:schemeClr val="tx1"/>
                        </a:solidFill>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1200" dirty="0" smtClean="0">
                          <a:solidFill>
                            <a:schemeClr val="tx1"/>
                          </a:solidFill>
                        </a:rPr>
                        <a:t>3- بازارهای تجاری سنتی</a:t>
                      </a:r>
                      <a:endParaRPr lang="en-US" sz="1200" dirty="0" smtClean="0">
                        <a:solidFill>
                          <a:schemeClr val="tx1"/>
                        </a:solidFill>
                      </a:endParaRPr>
                    </a:p>
                    <a:p>
                      <a:pPr algn="r"/>
                      <a:endParaRPr lang="en-US" sz="1200" dirty="0">
                        <a:solidFill>
                          <a:schemeClr val="tx1"/>
                        </a:solidFill>
                      </a:endParaRPr>
                    </a:p>
                  </a:txBody>
                  <a:tcPr/>
                </a:tc>
              </a:tr>
              <a:tr h="1533723">
                <a:tc>
                  <a:txBody>
                    <a:bodyPr/>
                    <a:lstStyle/>
                    <a:p>
                      <a:pPr algn="r"/>
                      <a:endParaRPr lang="en-US" sz="1200" dirty="0">
                        <a:solidFill>
                          <a:schemeClr val="tx1"/>
                        </a:solidFill>
                      </a:endParaRPr>
                    </a:p>
                  </a:txBody>
                  <a:tcPr/>
                </a:tc>
                <a:tc>
                  <a:txBody>
                    <a:bodyPr/>
                    <a:lstStyle/>
                    <a:p>
                      <a:pPr algn="r"/>
                      <a:r>
                        <a:rPr lang="fa-IR" sz="1200" dirty="0" smtClean="0">
                          <a:solidFill>
                            <a:schemeClr val="tx1"/>
                          </a:solidFill>
                        </a:rPr>
                        <a:t>3- بکارگیری</a:t>
                      </a:r>
                      <a:r>
                        <a:rPr lang="fa-IR" sz="1200" baseline="0" dirty="0" smtClean="0">
                          <a:solidFill>
                            <a:schemeClr val="tx1"/>
                          </a:solidFill>
                        </a:rPr>
                        <a:t> ابنیه تاریخی و با ارزش در جهت سودآوری اقتصادی</a:t>
                      </a:r>
                      <a:endParaRPr lang="en-US" sz="1200" dirty="0">
                        <a:solidFill>
                          <a:schemeClr val="tx1"/>
                        </a:solidFill>
                      </a:endParaRPr>
                    </a:p>
                  </a:txBody>
                  <a:tcPr/>
                </a:tc>
                <a:tc>
                  <a:txBody>
                    <a:bodyPr/>
                    <a:lstStyle/>
                    <a:p>
                      <a:pPr algn="r"/>
                      <a:endParaRPr lang="en-US" sz="1200" dirty="0">
                        <a:solidFill>
                          <a:schemeClr val="tx1"/>
                        </a:solidFill>
                      </a:endParaRPr>
                    </a:p>
                  </a:txBody>
                  <a:tcPr/>
                </a:tc>
                <a:tc>
                  <a:txBody>
                    <a:bodyPr/>
                    <a:lstStyle/>
                    <a:p>
                      <a:pPr algn="r"/>
                      <a:r>
                        <a:rPr lang="fa-IR" sz="1200" dirty="0" smtClean="0">
                          <a:solidFill>
                            <a:schemeClr val="tx1"/>
                          </a:solidFill>
                        </a:rPr>
                        <a:t>2-محور تجاری / خدماتی امام</a:t>
                      </a:r>
                      <a:r>
                        <a:rPr lang="fa-IR" sz="1200" baseline="0" dirty="0" smtClean="0">
                          <a:solidFill>
                            <a:schemeClr val="tx1"/>
                          </a:solidFill>
                        </a:rPr>
                        <a:t> </a:t>
                      </a:r>
                      <a:r>
                        <a:rPr lang="fa-IR" sz="1200" dirty="0" smtClean="0">
                          <a:solidFill>
                            <a:schemeClr val="tx1"/>
                          </a:solidFill>
                        </a:rPr>
                        <a:t>خمینی</a:t>
                      </a:r>
                      <a:endParaRPr lang="en-US" sz="1200" dirty="0">
                        <a:solidFill>
                          <a:schemeClr val="tx1"/>
                        </a:solidFill>
                      </a:endParaRPr>
                    </a:p>
                  </a:txBody>
                  <a:tcPr/>
                </a:tc>
              </a:tr>
            </a:tbl>
          </a:graphicData>
        </a:graphic>
      </p:graphicFrame>
      <p:pic>
        <p:nvPicPr>
          <p:cNvPr id="21506" name="Picture 2" descr="D:\pic\panjshanbe bazar\DSCN6471.JPG"/>
          <p:cNvPicPr>
            <a:picLocks noChangeAspect="1" noChangeArrowheads="1"/>
          </p:cNvPicPr>
          <p:nvPr/>
        </p:nvPicPr>
        <p:blipFill>
          <a:blip r:embed="rId3" cstate="print"/>
          <a:srcRect/>
          <a:stretch>
            <a:fillRect/>
          </a:stretch>
        </p:blipFill>
        <p:spPr bwMode="auto">
          <a:xfrm>
            <a:off x="5214942" y="2143116"/>
            <a:ext cx="1643074" cy="1071570"/>
          </a:xfrm>
          <a:prstGeom prst="rect">
            <a:avLst/>
          </a:prstGeom>
          <a:noFill/>
        </p:spPr>
      </p:pic>
      <p:pic>
        <p:nvPicPr>
          <p:cNvPr id="21507" name="Picture 3" descr="D:\pic\panjshanbe bazar\DSCN6475.JPG"/>
          <p:cNvPicPr>
            <a:picLocks noChangeAspect="1" noChangeArrowheads="1"/>
          </p:cNvPicPr>
          <p:nvPr/>
        </p:nvPicPr>
        <p:blipFill>
          <a:blip r:embed="rId4" cstate="print"/>
          <a:srcRect/>
          <a:stretch>
            <a:fillRect/>
          </a:stretch>
        </p:blipFill>
        <p:spPr bwMode="auto">
          <a:xfrm>
            <a:off x="3500430" y="2214554"/>
            <a:ext cx="1643074" cy="1065227"/>
          </a:xfrm>
          <a:prstGeom prst="rect">
            <a:avLst/>
          </a:prstGeom>
          <a:noFill/>
        </p:spPr>
      </p:pic>
      <p:pic>
        <p:nvPicPr>
          <p:cNvPr id="21508" name="Picture 4" descr="D:\pic\panjshanbe bazar\DSCN6463.JPG"/>
          <p:cNvPicPr>
            <a:picLocks noChangeAspect="1" noChangeArrowheads="1"/>
          </p:cNvPicPr>
          <p:nvPr/>
        </p:nvPicPr>
        <p:blipFill>
          <a:blip r:embed="rId5" cstate="print"/>
          <a:srcRect/>
          <a:stretch>
            <a:fillRect/>
          </a:stretch>
        </p:blipFill>
        <p:spPr bwMode="auto">
          <a:xfrm>
            <a:off x="5143504" y="4857760"/>
            <a:ext cx="1714512" cy="1143008"/>
          </a:xfrm>
          <a:prstGeom prst="rect">
            <a:avLst/>
          </a:prstGeom>
          <a:noFill/>
        </p:spPr>
      </p:pic>
      <p:pic>
        <p:nvPicPr>
          <p:cNvPr id="21512" name="Picture 8" descr="D:\pic\panjshanbe bazar\DSCN6483.JPG"/>
          <p:cNvPicPr>
            <a:picLocks noChangeAspect="1" noChangeArrowheads="1"/>
          </p:cNvPicPr>
          <p:nvPr/>
        </p:nvPicPr>
        <p:blipFill>
          <a:blip r:embed="rId6" cstate="print"/>
          <a:srcRect/>
          <a:stretch>
            <a:fillRect/>
          </a:stretch>
        </p:blipFill>
        <p:spPr bwMode="auto">
          <a:xfrm>
            <a:off x="0" y="3714752"/>
            <a:ext cx="1714480" cy="1362091"/>
          </a:xfrm>
          <a:prstGeom prst="rect">
            <a:avLst/>
          </a:prstGeom>
          <a:noFill/>
        </p:spPr>
      </p:pic>
      <p:pic>
        <p:nvPicPr>
          <p:cNvPr id="10" name="Picture 3" descr="D:\pic\panjshanbe bazar\DSCN6498.JPG"/>
          <p:cNvPicPr>
            <a:picLocks noChangeAspect="1" noChangeArrowheads="1"/>
          </p:cNvPicPr>
          <p:nvPr/>
        </p:nvPicPr>
        <p:blipFill>
          <a:blip r:embed="rId7" cstate="print"/>
          <a:srcRect/>
          <a:stretch>
            <a:fillRect/>
          </a:stretch>
        </p:blipFill>
        <p:spPr bwMode="auto">
          <a:xfrm>
            <a:off x="5214942" y="3571876"/>
            <a:ext cx="1643074" cy="928694"/>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0" y="1285860"/>
          <a:ext cx="6858020" cy="4786346"/>
        </p:xfrm>
        <a:graphic>
          <a:graphicData uri="http://schemas.openxmlformats.org/drawingml/2006/table">
            <a:tbl>
              <a:tblPr firstRow="1" bandRow="1">
                <a:tableStyleId>{7DF18680-E054-41AD-8BC1-D1AEF772440D}</a:tableStyleId>
              </a:tblPr>
              <a:tblGrid>
                <a:gridCol w="1714505"/>
                <a:gridCol w="1714505"/>
                <a:gridCol w="1714505"/>
                <a:gridCol w="1714505"/>
              </a:tblGrid>
              <a:tr h="365856">
                <a:tc>
                  <a:txBody>
                    <a:bodyPr/>
                    <a:lstStyle/>
                    <a:p>
                      <a:pPr algn="ctr"/>
                      <a:r>
                        <a:rPr lang="fa-IR" sz="1600" dirty="0" smtClean="0">
                          <a:solidFill>
                            <a:schemeClr val="tx1"/>
                          </a:solidFill>
                        </a:rPr>
                        <a:t>تهدید</a:t>
                      </a:r>
                      <a:endParaRPr lang="en-US" sz="1600" dirty="0">
                        <a:solidFill>
                          <a:schemeClr val="tx1"/>
                        </a:solidFill>
                      </a:endParaRPr>
                    </a:p>
                  </a:txBody>
                  <a:tcPr/>
                </a:tc>
                <a:tc>
                  <a:txBody>
                    <a:bodyPr/>
                    <a:lstStyle/>
                    <a:p>
                      <a:pPr algn="ctr"/>
                      <a:r>
                        <a:rPr lang="fa-IR" sz="1600" dirty="0" smtClean="0">
                          <a:solidFill>
                            <a:schemeClr val="tx1"/>
                          </a:solidFill>
                        </a:rPr>
                        <a:t>فرصت</a:t>
                      </a:r>
                      <a:endParaRPr lang="en-US" sz="1600" dirty="0">
                        <a:solidFill>
                          <a:schemeClr val="tx1"/>
                        </a:solidFill>
                      </a:endParaRPr>
                    </a:p>
                  </a:txBody>
                  <a:tcPr/>
                </a:tc>
                <a:tc>
                  <a:txBody>
                    <a:bodyPr/>
                    <a:lstStyle/>
                    <a:p>
                      <a:pPr algn="ctr"/>
                      <a:r>
                        <a:rPr lang="fa-IR" sz="1600" dirty="0" smtClean="0">
                          <a:solidFill>
                            <a:schemeClr val="tx1"/>
                          </a:solidFill>
                        </a:rPr>
                        <a:t>ضعف</a:t>
                      </a:r>
                      <a:endParaRPr lang="en-US" sz="1600" dirty="0">
                        <a:solidFill>
                          <a:schemeClr val="tx1"/>
                        </a:solidFill>
                      </a:endParaRPr>
                    </a:p>
                  </a:txBody>
                  <a:tcPr/>
                </a:tc>
                <a:tc>
                  <a:txBody>
                    <a:bodyPr/>
                    <a:lstStyle/>
                    <a:p>
                      <a:pPr algn="ctr"/>
                      <a:r>
                        <a:rPr lang="fa-IR" sz="1600" dirty="0" smtClean="0">
                          <a:solidFill>
                            <a:schemeClr val="tx1"/>
                          </a:solidFill>
                        </a:rPr>
                        <a:t>قوت</a:t>
                      </a:r>
                      <a:endParaRPr lang="en-US" sz="1600" dirty="0">
                        <a:solidFill>
                          <a:schemeClr val="tx1"/>
                        </a:solidFill>
                      </a:endParaRPr>
                    </a:p>
                  </a:txBody>
                  <a:tcPr/>
                </a:tc>
              </a:tr>
              <a:tr h="1811847">
                <a:tc>
                  <a:txBody>
                    <a:bodyPr/>
                    <a:lstStyle/>
                    <a:p>
                      <a:pPr algn="r"/>
                      <a:r>
                        <a:rPr lang="fa-IR" sz="1200" dirty="0" smtClean="0">
                          <a:solidFill>
                            <a:schemeClr val="tx1"/>
                          </a:solidFill>
                        </a:rPr>
                        <a:t>1- رطوبت بالای هوا</a:t>
                      </a:r>
                      <a:endParaRPr lang="en-US" sz="1200" dirty="0">
                        <a:solidFill>
                          <a:schemeClr val="tx1"/>
                        </a:solidFill>
                      </a:endParaRPr>
                    </a:p>
                  </a:txBody>
                  <a:tcPr/>
                </a:tc>
                <a:tc>
                  <a:txBody>
                    <a:bodyPr/>
                    <a:lstStyle/>
                    <a:p>
                      <a:pPr algn="r"/>
                      <a:endParaRPr lang="en-US" sz="1200" dirty="0">
                        <a:solidFill>
                          <a:schemeClr val="tx1"/>
                        </a:solidFill>
                      </a:endParaRPr>
                    </a:p>
                  </a:txBody>
                  <a:tcPr/>
                </a:tc>
                <a:tc>
                  <a:txBody>
                    <a:bodyPr/>
                    <a:lstStyle/>
                    <a:p>
                      <a:pPr algn="r"/>
                      <a:r>
                        <a:rPr lang="fa-IR" sz="1200" dirty="0" smtClean="0">
                          <a:solidFill>
                            <a:schemeClr val="tx1"/>
                          </a:solidFill>
                        </a:rPr>
                        <a:t>1- آلودگی های</a:t>
                      </a:r>
                      <a:r>
                        <a:rPr lang="fa-IR" sz="1200" baseline="0" dirty="0" smtClean="0">
                          <a:solidFill>
                            <a:schemeClr val="tx1"/>
                          </a:solidFill>
                        </a:rPr>
                        <a:t> ناشی از دفع نامناسب زباله ها و پسماند های شهری</a:t>
                      </a:r>
                      <a:endParaRPr lang="en-US" sz="1200" dirty="0">
                        <a:solidFill>
                          <a:schemeClr val="tx1"/>
                        </a:solidFill>
                      </a:endParaRPr>
                    </a:p>
                  </a:txBody>
                  <a:tcPr/>
                </a:tc>
                <a:tc>
                  <a:txBody>
                    <a:bodyPr/>
                    <a:lstStyle/>
                    <a:p>
                      <a:pPr algn="r"/>
                      <a:r>
                        <a:rPr lang="fa-IR" sz="1200" dirty="0" smtClean="0"/>
                        <a:t>1-شرایط جغرافیایی و آب و هوایی مساعد</a:t>
                      </a:r>
                      <a:endParaRPr lang="en-US" sz="1200" dirty="0"/>
                    </a:p>
                  </a:txBody>
                  <a:tcPr/>
                </a:tc>
              </a:tr>
              <a:tr h="1733204">
                <a:tc>
                  <a:txBody>
                    <a:bodyPr/>
                    <a:lstStyle/>
                    <a:p>
                      <a:pPr algn="r"/>
                      <a:r>
                        <a:rPr lang="fa-IR" sz="1200" dirty="0" smtClean="0">
                          <a:solidFill>
                            <a:schemeClr val="tx1"/>
                          </a:solidFill>
                        </a:rPr>
                        <a:t>2- بالا</a:t>
                      </a:r>
                      <a:r>
                        <a:rPr lang="fa-IR" sz="1200" baseline="0" dirty="0" smtClean="0">
                          <a:solidFill>
                            <a:schemeClr val="tx1"/>
                          </a:solidFill>
                        </a:rPr>
                        <a:t> بودن سطح آبهای زیرزمینی</a:t>
                      </a:r>
                      <a:endParaRPr lang="en-US" sz="1200" dirty="0">
                        <a:solidFill>
                          <a:schemeClr val="tx1"/>
                        </a:solidFill>
                      </a:endParaRPr>
                    </a:p>
                  </a:txBody>
                  <a:tcPr/>
                </a:tc>
                <a:tc>
                  <a:txBody>
                    <a:bodyPr/>
                    <a:lstStyle/>
                    <a:p>
                      <a:pPr algn="r"/>
                      <a:endParaRPr lang="en-US" sz="1200" dirty="0">
                        <a:solidFill>
                          <a:schemeClr val="tx1"/>
                        </a:solidFill>
                      </a:endParaRPr>
                    </a:p>
                  </a:txBody>
                  <a:tcPr/>
                </a:tc>
                <a:tc>
                  <a:txBody>
                    <a:bodyPr/>
                    <a:lstStyle/>
                    <a:p>
                      <a:pPr algn="r"/>
                      <a:r>
                        <a:rPr lang="fa-IR" sz="1200" dirty="0" smtClean="0">
                          <a:solidFill>
                            <a:schemeClr val="tx1"/>
                          </a:solidFill>
                        </a:rPr>
                        <a:t>2-</a:t>
                      </a:r>
                      <a:r>
                        <a:rPr lang="fa-IR" sz="1200" baseline="0" dirty="0" smtClean="0">
                          <a:solidFill>
                            <a:schemeClr val="tx1"/>
                          </a:solidFill>
                        </a:rPr>
                        <a:t>  تجمع آبهای سطحی،باران</a:t>
                      </a:r>
                      <a:endParaRPr lang="en-US" sz="1200" dirty="0">
                        <a:solidFill>
                          <a:schemeClr val="tx1"/>
                        </a:solidFill>
                      </a:endParaRPr>
                    </a:p>
                  </a:txBody>
                  <a:tcPr/>
                </a:tc>
                <a:tc>
                  <a:txBody>
                    <a:bodyPr/>
                    <a:lstStyle/>
                    <a:p>
                      <a:pPr algn="r"/>
                      <a:r>
                        <a:rPr lang="fa-IR" sz="1200" dirty="0" smtClean="0">
                          <a:solidFill>
                            <a:schemeClr val="tx1"/>
                          </a:solidFill>
                        </a:rPr>
                        <a:t>2- حاصلخیزی خاک</a:t>
                      </a:r>
                      <a:endParaRPr lang="en-US" sz="1200" dirty="0">
                        <a:solidFill>
                          <a:schemeClr val="tx1"/>
                        </a:solidFill>
                      </a:endParaRPr>
                    </a:p>
                  </a:txBody>
                  <a:tcPr/>
                </a:tc>
              </a:tr>
              <a:tr h="875439">
                <a:tc>
                  <a:txBody>
                    <a:bodyPr/>
                    <a:lstStyle/>
                    <a:p>
                      <a:pPr algn="r"/>
                      <a:endParaRPr lang="en-US" sz="1200" dirty="0">
                        <a:solidFill>
                          <a:schemeClr val="tx1"/>
                        </a:solidFill>
                      </a:endParaRPr>
                    </a:p>
                  </a:txBody>
                  <a:tcPr/>
                </a:tc>
                <a:tc>
                  <a:txBody>
                    <a:bodyPr/>
                    <a:lstStyle/>
                    <a:p>
                      <a:endParaRPr lang="en-US" sz="1200" dirty="0"/>
                    </a:p>
                  </a:txBody>
                  <a:tcPr/>
                </a:tc>
                <a:tc>
                  <a:txBody>
                    <a:bodyPr/>
                    <a:lstStyle/>
                    <a:p>
                      <a:endParaRPr lang="en-US" sz="1200"/>
                    </a:p>
                  </a:txBody>
                  <a:tcPr/>
                </a:tc>
                <a:tc>
                  <a:txBody>
                    <a:bodyPr/>
                    <a:lstStyle/>
                    <a:p>
                      <a:endParaRPr lang="en-US" sz="1200" dirty="0"/>
                    </a:p>
                  </a:txBody>
                  <a:tcPr/>
                </a:tc>
              </a:tr>
            </a:tbl>
          </a:graphicData>
        </a:graphic>
      </p:graphicFrame>
      <p:sp>
        <p:nvSpPr>
          <p:cNvPr id="4" name="TextBox 3"/>
          <p:cNvSpPr txBox="1"/>
          <p:nvPr/>
        </p:nvSpPr>
        <p:spPr>
          <a:xfrm>
            <a:off x="1285852" y="785794"/>
            <a:ext cx="5500726" cy="369332"/>
          </a:xfrm>
          <a:prstGeom prst="rect">
            <a:avLst/>
          </a:prstGeom>
          <a:noFill/>
        </p:spPr>
        <p:txBody>
          <a:bodyPr wrap="square" rtlCol="0">
            <a:spAutoFit/>
          </a:bodyPr>
          <a:lstStyle/>
          <a:p>
            <a:pPr algn="r"/>
            <a:r>
              <a:rPr lang="fa-IR" dirty="0" smtClean="0">
                <a:solidFill>
                  <a:schemeClr val="bg1"/>
                </a:solidFill>
              </a:rPr>
              <a:t>بررسی امکانات و محد.دیت ها- بررسی خصوصیات زیست محیطی</a:t>
            </a:r>
            <a:endParaRPr lang="en-US" dirty="0">
              <a:solidFill>
                <a:schemeClr val="bg1"/>
              </a:solidFill>
            </a:endParaRPr>
          </a:p>
        </p:txBody>
      </p:sp>
      <p:pic>
        <p:nvPicPr>
          <p:cNvPr id="23554" name="Picture 2" descr="D:\pic\panjshanbe bazar\DSCN6534.JPG"/>
          <p:cNvPicPr>
            <a:picLocks noChangeAspect="1" noChangeArrowheads="1"/>
          </p:cNvPicPr>
          <p:nvPr/>
        </p:nvPicPr>
        <p:blipFill>
          <a:blip r:embed="rId3" cstate="print"/>
          <a:srcRect l="12582"/>
          <a:stretch>
            <a:fillRect/>
          </a:stretch>
        </p:blipFill>
        <p:spPr bwMode="auto">
          <a:xfrm>
            <a:off x="3428992" y="2285992"/>
            <a:ext cx="1714512" cy="1143008"/>
          </a:xfrm>
          <a:prstGeom prst="rect">
            <a:avLst/>
          </a:prstGeom>
          <a:noFill/>
        </p:spPr>
      </p:pic>
      <p:pic>
        <p:nvPicPr>
          <p:cNvPr id="23555" name="Picture 3" descr="D:\pic\panjshanbe bazar\DSCN6617.JPG"/>
          <p:cNvPicPr>
            <a:picLocks noChangeAspect="1" noChangeArrowheads="1"/>
          </p:cNvPicPr>
          <p:nvPr/>
        </p:nvPicPr>
        <p:blipFill>
          <a:blip r:embed="rId4" cstate="print"/>
          <a:srcRect/>
          <a:stretch>
            <a:fillRect/>
          </a:stretch>
        </p:blipFill>
        <p:spPr bwMode="auto">
          <a:xfrm>
            <a:off x="3428992" y="3786190"/>
            <a:ext cx="1643074" cy="1500198"/>
          </a:xfrm>
          <a:prstGeom prst="rect">
            <a:avLst/>
          </a:prstGeom>
          <a:noFill/>
        </p:spPr>
      </p:pic>
      <p:pic>
        <p:nvPicPr>
          <p:cNvPr id="2050" name="Picture 2" descr="D:\pic\panjshanbe bazar\DSCN6557.JPG"/>
          <p:cNvPicPr>
            <a:picLocks noChangeAspect="1" noChangeArrowheads="1"/>
          </p:cNvPicPr>
          <p:nvPr/>
        </p:nvPicPr>
        <p:blipFill>
          <a:blip r:embed="rId5" cstate="print"/>
          <a:srcRect/>
          <a:stretch>
            <a:fillRect/>
          </a:stretch>
        </p:blipFill>
        <p:spPr bwMode="auto">
          <a:xfrm>
            <a:off x="0" y="1928802"/>
            <a:ext cx="1571604" cy="1484326"/>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2" y="1285860"/>
          <a:ext cx="6858020" cy="4786346"/>
        </p:xfrm>
        <a:graphic>
          <a:graphicData uri="http://schemas.openxmlformats.org/drawingml/2006/table">
            <a:tbl>
              <a:tblPr firstRow="1" bandRow="1">
                <a:tableStyleId>{21E4AEA4-8DFA-4A89-87EB-49C32662AFE0}</a:tableStyleId>
              </a:tblPr>
              <a:tblGrid>
                <a:gridCol w="1714505"/>
                <a:gridCol w="1785927"/>
                <a:gridCol w="1643083"/>
                <a:gridCol w="1714505"/>
              </a:tblGrid>
              <a:tr h="589487">
                <a:tc>
                  <a:txBody>
                    <a:bodyPr/>
                    <a:lstStyle/>
                    <a:p>
                      <a:pPr algn="ctr"/>
                      <a:r>
                        <a:rPr lang="fa-IR" sz="1600" dirty="0" smtClean="0">
                          <a:solidFill>
                            <a:schemeClr val="tx1"/>
                          </a:solidFill>
                        </a:rPr>
                        <a:t>تهدید</a:t>
                      </a:r>
                      <a:endParaRPr lang="en-US" sz="1600" dirty="0">
                        <a:solidFill>
                          <a:schemeClr val="tx1"/>
                        </a:solidFill>
                      </a:endParaRPr>
                    </a:p>
                  </a:txBody>
                  <a:tcPr/>
                </a:tc>
                <a:tc>
                  <a:txBody>
                    <a:bodyPr/>
                    <a:lstStyle/>
                    <a:p>
                      <a:pPr algn="ctr"/>
                      <a:r>
                        <a:rPr lang="fa-IR" sz="1600" dirty="0" smtClean="0">
                          <a:solidFill>
                            <a:schemeClr val="tx1"/>
                          </a:solidFill>
                        </a:rPr>
                        <a:t>فرصت</a:t>
                      </a:r>
                      <a:endParaRPr lang="en-US" sz="1600" dirty="0">
                        <a:solidFill>
                          <a:schemeClr val="tx1"/>
                        </a:solidFill>
                      </a:endParaRPr>
                    </a:p>
                  </a:txBody>
                  <a:tcPr/>
                </a:tc>
                <a:tc>
                  <a:txBody>
                    <a:bodyPr/>
                    <a:lstStyle/>
                    <a:p>
                      <a:pPr algn="ctr"/>
                      <a:r>
                        <a:rPr lang="fa-IR" sz="1600" dirty="0" smtClean="0">
                          <a:solidFill>
                            <a:schemeClr val="tx1"/>
                          </a:solidFill>
                        </a:rPr>
                        <a:t>ضعف</a:t>
                      </a:r>
                      <a:endParaRPr lang="en-US" sz="1600" dirty="0">
                        <a:solidFill>
                          <a:schemeClr val="tx1"/>
                        </a:solidFill>
                      </a:endParaRPr>
                    </a:p>
                  </a:txBody>
                  <a:tcPr/>
                </a:tc>
                <a:tc>
                  <a:txBody>
                    <a:bodyPr/>
                    <a:lstStyle/>
                    <a:p>
                      <a:pPr algn="ctr"/>
                      <a:r>
                        <a:rPr lang="fa-IR" sz="1600" dirty="0" smtClean="0">
                          <a:solidFill>
                            <a:schemeClr val="tx1"/>
                          </a:solidFill>
                        </a:rPr>
                        <a:t>قوت</a:t>
                      </a:r>
                      <a:endParaRPr lang="en-US" sz="1600" dirty="0">
                        <a:solidFill>
                          <a:schemeClr val="tx1"/>
                        </a:solidFill>
                      </a:endParaRPr>
                    </a:p>
                  </a:txBody>
                  <a:tcPr/>
                </a:tc>
              </a:tr>
              <a:tr h="1398953">
                <a:tc>
                  <a:txBody>
                    <a:bodyPr/>
                    <a:lstStyle/>
                    <a:p>
                      <a:pPr algn="r"/>
                      <a:r>
                        <a:rPr lang="fa-IR" sz="1400" dirty="0" smtClean="0">
                          <a:solidFill>
                            <a:schemeClr val="tx1"/>
                          </a:solidFill>
                        </a:rPr>
                        <a:t>1- گرایش به استفاده از مصالح و معماری بی هویت و غیر بومی</a:t>
                      </a:r>
                      <a:endParaRPr lang="en-US" sz="1400" dirty="0">
                        <a:solidFill>
                          <a:schemeClr val="tx1"/>
                        </a:solidFill>
                      </a:endParaRPr>
                    </a:p>
                  </a:txBody>
                  <a:tcPr/>
                </a:tc>
                <a:tc>
                  <a:txBody>
                    <a:bodyPr/>
                    <a:lstStyle/>
                    <a:p>
                      <a:pPr algn="r"/>
                      <a:endParaRPr lang="en-US" sz="1400" dirty="0">
                        <a:solidFill>
                          <a:schemeClr val="tx1"/>
                        </a:solidFill>
                      </a:endParaRPr>
                    </a:p>
                  </a:txBody>
                  <a:tcPr/>
                </a:tc>
                <a:tc>
                  <a:txBody>
                    <a:bodyPr/>
                    <a:lstStyle/>
                    <a:p>
                      <a:pPr algn="r"/>
                      <a:r>
                        <a:rPr lang="fa-IR" sz="1400" dirty="0" smtClean="0">
                          <a:solidFill>
                            <a:schemeClr val="tx1"/>
                          </a:solidFill>
                        </a:rPr>
                        <a:t>1- فرسودگی کالبدی</a:t>
                      </a:r>
                      <a:endParaRPr lang="en-US" sz="1400" dirty="0">
                        <a:solidFill>
                          <a:schemeClr val="tx1"/>
                        </a:solidFill>
                      </a:endParaRPr>
                    </a:p>
                  </a:txBody>
                  <a:tcPr/>
                </a:tc>
                <a:tc>
                  <a:txBody>
                    <a:bodyPr/>
                    <a:lstStyle/>
                    <a:p>
                      <a:pPr algn="r"/>
                      <a:r>
                        <a:rPr lang="fa-IR" sz="1400" dirty="0" smtClean="0">
                          <a:solidFill>
                            <a:schemeClr val="tx1"/>
                          </a:solidFill>
                        </a:rPr>
                        <a:t>1- بافت ها و محورهای تاریخی</a:t>
                      </a:r>
                      <a:endParaRPr lang="en-US" sz="1400" dirty="0">
                        <a:solidFill>
                          <a:schemeClr val="tx1"/>
                        </a:solidFill>
                      </a:endParaRPr>
                    </a:p>
                  </a:txBody>
                  <a:tcPr/>
                </a:tc>
              </a:tr>
              <a:tr h="1398953">
                <a:tc>
                  <a:txBody>
                    <a:bodyPr/>
                    <a:lstStyle/>
                    <a:p>
                      <a:pPr algn="r"/>
                      <a:endParaRPr lang="en-US" sz="1400">
                        <a:solidFill>
                          <a:schemeClr val="tx1"/>
                        </a:solidFill>
                      </a:endParaRPr>
                    </a:p>
                  </a:txBody>
                  <a:tcPr/>
                </a:tc>
                <a:tc>
                  <a:txBody>
                    <a:bodyPr/>
                    <a:lstStyle/>
                    <a:p>
                      <a:pPr algn="r"/>
                      <a:r>
                        <a:rPr lang="fa-IR" sz="1400" dirty="0" smtClean="0">
                          <a:solidFill>
                            <a:schemeClr val="tx1"/>
                          </a:solidFill>
                        </a:rPr>
                        <a:t>1- بهره گیری از بناهای قدیمی به عنوان فضای فرهنگی </a:t>
                      </a:r>
                      <a:endParaRPr lang="en-US" sz="1400" dirty="0">
                        <a:solidFill>
                          <a:schemeClr val="tx1"/>
                        </a:solidFill>
                      </a:endParaRPr>
                    </a:p>
                  </a:txBody>
                  <a:tcPr/>
                </a:tc>
                <a:tc>
                  <a:txBody>
                    <a:bodyPr/>
                    <a:lstStyle/>
                    <a:p>
                      <a:pPr algn="r"/>
                      <a:endParaRPr lang="en-US" sz="1400" dirty="0">
                        <a:solidFill>
                          <a:schemeClr val="tx1"/>
                        </a:solidFill>
                      </a:endParaRPr>
                    </a:p>
                  </a:txBody>
                  <a:tcPr/>
                </a:tc>
                <a:tc>
                  <a:txBody>
                    <a:bodyPr/>
                    <a:lstStyle/>
                    <a:p>
                      <a:pPr algn="r"/>
                      <a:r>
                        <a:rPr lang="fa-IR" sz="1400" dirty="0" smtClean="0">
                          <a:solidFill>
                            <a:schemeClr val="tx1"/>
                          </a:solidFill>
                        </a:rPr>
                        <a:t>2- وجود بناها</a:t>
                      </a:r>
                      <a:r>
                        <a:rPr lang="fa-IR" sz="1400" baseline="0" dirty="0" smtClean="0">
                          <a:solidFill>
                            <a:schemeClr val="tx1"/>
                          </a:solidFill>
                        </a:rPr>
                        <a:t> و فضاهای ثبت شده تاریخی</a:t>
                      </a:r>
                      <a:endParaRPr lang="en-US" sz="1400" dirty="0">
                        <a:solidFill>
                          <a:schemeClr val="tx1"/>
                        </a:solidFill>
                      </a:endParaRPr>
                    </a:p>
                  </a:txBody>
                  <a:tcPr/>
                </a:tc>
              </a:tr>
              <a:tr h="1398953">
                <a:tc>
                  <a:txBody>
                    <a:bodyPr/>
                    <a:lstStyle/>
                    <a:p>
                      <a:pPr algn="r"/>
                      <a:endParaRPr lang="en-US" sz="1400">
                        <a:solidFill>
                          <a:schemeClr val="tx1"/>
                        </a:solidFill>
                      </a:endParaRPr>
                    </a:p>
                  </a:txBody>
                  <a:tcPr/>
                </a:tc>
                <a:tc>
                  <a:txBody>
                    <a:bodyPr/>
                    <a:lstStyle/>
                    <a:p>
                      <a:pPr algn="r"/>
                      <a:endParaRPr lang="en-US" sz="1400" dirty="0">
                        <a:solidFill>
                          <a:schemeClr val="tx1"/>
                        </a:solidFill>
                      </a:endParaRPr>
                    </a:p>
                  </a:txBody>
                  <a:tcPr/>
                </a:tc>
                <a:tc>
                  <a:txBody>
                    <a:bodyPr/>
                    <a:lstStyle/>
                    <a:p>
                      <a:pPr algn="r"/>
                      <a:r>
                        <a:rPr lang="fa-IR" sz="1400" dirty="0" smtClean="0">
                          <a:solidFill>
                            <a:schemeClr val="tx1"/>
                          </a:solidFill>
                        </a:rPr>
                        <a:t>2-</a:t>
                      </a:r>
                      <a:r>
                        <a:rPr lang="fa-IR" sz="1400" baseline="0" dirty="0" smtClean="0">
                          <a:solidFill>
                            <a:schemeClr val="tx1"/>
                          </a:solidFill>
                        </a:rPr>
                        <a:t> ناهماهنگی کالبدی بین ابنیه جدیدو قدیم</a:t>
                      </a:r>
                      <a:endParaRPr lang="en-US" sz="1400" dirty="0">
                        <a:solidFill>
                          <a:schemeClr val="tx1"/>
                        </a:solidFill>
                      </a:endParaRPr>
                    </a:p>
                  </a:txBody>
                  <a:tcPr/>
                </a:tc>
                <a:tc>
                  <a:txBody>
                    <a:bodyPr/>
                    <a:lstStyle/>
                    <a:p>
                      <a:pPr algn="r"/>
                      <a:endParaRPr lang="en-US" sz="1400" dirty="0">
                        <a:solidFill>
                          <a:schemeClr val="tx1"/>
                        </a:solidFill>
                      </a:endParaRPr>
                    </a:p>
                  </a:txBody>
                  <a:tcPr/>
                </a:tc>
              </a:tr>
            </a:tbl>
          </a:graphicData>
        </a:graphic>
      </p:graphicFrame>
      <p:sp>
        <p:nvSpPr>
          <p:cNvPr id="4" name="TextBox 3"/>
          <p:cNvSpPr txBox="1"/>
          <p:nvPr/>
        </p:nvSpPr>
        <p:spPr>
          <a:xfrm>
            <a:off x="857224" y="857232"/>
            <a:ext cx="5786478" cy="369332"/>
          </a:xfrm>
          <a:prstGeom prst="rect">
            <a:avLst/>
          </a:prstGeom>
          <a:noFill/>
        </p:spPr>
        <p:txBody>
          <a:bodyPr wrap="square" rtlCol="0">
            <a:spAutoFit/>
          </a:bodyPr>
          <a:lstStyle/>
          <a:p>
            <a:pPr algn="r"/>
            <a:r>
              <a:rPr lang="fa-IR" dirty="0" smtClean="0">
                <a:solidFill>
                  <a:schemeClr val="bg1"/>
                </a:solidFill>
              </a:rPr>
              <a:t>بررسی امکانات و محدودیت ها- بررسی خصوصیات کالبدی - عملکردی</a:t>
            </a:r>
            <a:endParaRPr lang="en-US" dirty="0">
              <a:solidFill>
                <a:schemeClr val="bg1"/>
              </a:solidFill>
            </a:endParaRPr>
          </a:p>
        </p:txBody>
      </p:sp>
      <p:pic>
        <p:nvPicPr>
          <p:cNvPr id="5" name="Picture 4" descr="http://www.babol-develop.com/ADD/360/h002.jpg">
            <a:hlinkClick r:id="rId3"/>
          </p:cNvPr>
          <p:cNvPicPr/>
          <p:nvPr/>
        </p:nvPicPr>
        <p:blipFill>
          <a:blip r:embed="rId4"/>
          <a:srcRect/>
          <a:stretch>
            <a:fillRect/>
          </a:stretch>
        </p:blipFill>
        <p:spPr bwMode="auto">
          <a:xfrm>
            <a:off x="5072066" y="3786190"/>
            <a:ext cx="1785930" cy="1000132"/>
          </a:xfrm>
          <a:prstGeom prst="rect">
            <a:avLst/>
          </a:prstGeom>
          <a:noFill/>
          <a:ln w="9525">
            <a:noFill/>
            <a:miter lim="800000"/>
            <a:headEnd/>
            <a:tailEnd/>
          </a:ln>
        </p:spPr>
      </p:pic>
      <p:pic>
        <p:nvPicPr>
          <p:cNvPr id="6" name="Picture 2"/>
          <p:cNvPicPr>
            <a:picLocks noChangeAspect="1" noChangeArrowheads="1"/>
          </p:cNvPicPr>
          <p:nvPr/>
        </p:nvPicPr>
        <p:blipFill>
          <a:blip r:embed="rId5"/>
          <a:srcRect/>
          <a:stretch>
            <a:fillRect/>
          </a:stretch>
        </p:blipFill>
        <p:spPr bwMode="auto">
          <a:xfrm>
            <a:off x="5143504" y="2357430"/>
            <a:ext cx="1714480" cy="928694"/>
          </a:xfrm>
          <a:prstGeom prst="rect">
            <a:avLst/>
          </a:prstGeom>
          <a:noFill/>
          <a:ln w="9525">
            <a:noFill/>
            <a:miter lim="800000"/>
            <a:headEnd/>
            <a:tailEnd/>
          </a:ln>
          <a:effectLst/>
        </p:spPr>
      </p:pic>
      <p:pic>
        <p:nvPicPr>
          <p:cNvPr id="24579" name="Picture 3" descr="D:\pic\panjshanbe bazar\DSCN6631.JPG"/>
          <p:cNvPicPr>
            <a:picLocks noChangeAspect="1" noChangeArrowheads="1"/>
          </p:cNvPicPr>
          <p:nvPr/>
        </p:nvPicPr>
        <p:blipFill>
          <a:blip r:embed="rId6" cstate="print"/>
          <a:srcRect/>
          <a:stretch>
            <a:fillRect/>
          </a:stretch>
        </p:blipFill>
        <p:spPr bwMode="auto">
          <a:xfrm>
            <a:off x="3357554" y="2143116"/>
            <a:ext cx="1785950" cy="1143008"/>
          </a:xfrm>
          <a:prstGeom prst="rect">
            <a:avLst/>
          </a:prstGeom>
          <a:noFill/>
        </p:spPr>
      </p:pic>
      <p:pic>
        <p:nvPicPr>
          <p:cNvPr id="24580" name="Picture 4" descr="D:\pic\panjshanbe bazar\DSCN6602.JPG"/>
          <p:cNvPicPr>
            <a:picLocks noChangeAspect="1" noChangeArrowheads="1"/>
          </p:cNvPicPr>
          <p:nvPr/>
        </p:nvPicPr>
        <p:blipFill>
          <a:blip r:embed="rId7" cstate="print"/>
          <a:srcRect/>
          <a:stretch>
            <a:fillRect/>
          </a:stretch>
        </p:blipFill>
        <p:spPr bwMode="auto">
          <a:xfrm>
            <a:off x="0" y="2643182"/>
            <a:ext cx="1714480" cy="1285884"/>
          </a:xfrm>
          <a:prstGeom prst="rect">
            <a:avLst/>
          </a:prstGeom>
          <a:noFill/>
        </p:spPr>
      </p:pic>
      <p:pic>
        <p:nvPicPr>
          <p:cNvPr id="3074" name="Picture 2" descr="D:\pic\panjshanbe bazar\DSCN6555.JPG"/>
          <p:cNvPicPr>
            <a:picLocks noChangeAspect="1" noChangeArrowheads="1"/>
          </p:cNvPicPr>
          <p:nvPr/>
        </p:nvPicPr>
        <p:blipFill>
          <a:blip r:embed="rId8" cstate="print"/>
          <a:srcRect t="22712"/>
          <a:stretch>
            <a:fillRect/>
          </a:stretch>
        </p:blipFill>
        <p:spPr bwMode="auto">
          <a:xfrm>
            <a:off x="3857620" y="5143512"/>
            <a:ext cx="1571636" cy="1071570"/>
          </a:xfrm>
          <a:prstGeom prst="rect">
            <a:avLst/>
          </a:prstGeom>
          <a:noFill/>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0.JPG"/>
          <p:cNvPicPr>
            <a:picLocks noChangeAspect="1"/>
          </p:cNvPicPr>
          <p:nvPr/>
        </p:nvPicPr>
        <p:blipFill>
          <a:blip r:embed="rId2"/>
          <a:stretch>
            <a:fillRect/>
          </a:stretch>
        </p:blipFill>
        <p:spPr>
          <a:xfrm>
            <a:off x="0" y="0"/>
            <a:ext cx="9143999" cy="6858000"/>
          </a:xfrm>
          <a:prstGeom prst="rect">
            <a:avLst/>
          </a:prstGeom>
        </p:spPr>
      </p:pic>
      <p:pic>
        <p:nvPicPr>
          <p:cNvPr id="1026" name="Picture 2" descr="C:\Documents and Settings\maryam\Desktop\siamak\New Folder\8.JPG"/>
          <p:cNvPicPr>
            <a:picLocks noChangeAspect="1" noChangeArrowheads="1"/>
          </p:cNvPicPr>
          <p:nvPr/>
        </p:nvPicPr>
        <p:blipFill>
          <a:blip r:embed="rId3"/>
          <a:srcRect l="6640" r="21875" b="162"/>
          <a:stretch>
            <a:fillRect/>
          </a:stretch>
        </p:blipFill>
        <p:spPr bwMode="auto">
          <a:xfrm>
            <a:off x="2571736" y="1857364"/>
            <a:ext cx="3500462" cy="4214842"/>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
        <p:nvSpPr>
          <p:cNvPr id="4" name="TextBox 3"/>
          <p:cNvSpPr txBox="1"/>
          <p:nvPr/>
        </p:nvSpPr>
        <p:spPr>
          <a:xfrm>
            <a:off x="428596" y="2214554"/>
            <a:ext cx="2928958" cy="261610"/>
          </a:xfrm>
          <a:prstGeom prst="rect">
            <a:avLst/>
          </a:prstGeom>
          <a:noFill/>
        </p:spPr>
        <p:txBody>
          <a:bodyPr wrap="square" rtlCol="0">
            <a:spAutoFit/>
          </a:bodyPr>
          <a:lstStyle/>
          <a:p>
            <a:pPr algn="r"/>
            <a:r>
              <a:rPr lang="fa-IR" sz="1100" dirty="0" smtClean="0"/>
              <a:t>به طرف دریای مازندران و بندر بابلسر</a:t>
            </a:r>
            <a:endParaRPr lang="en-US" sz="1100" dirty="0"/>
          </a:p>
        </p:txBody>
      </p:sp>
      <p:sp>
        <p:nvSpPr>
          <p:cNvPr id="5" name="TextBox 4"/>
          <p:cNvSpPr txBox="1"/>
          <p:nvPr/>
        </p:nvSpPr>
        <p:spPr>
          <a:xfrm>
            <a:off x="857224" y="5715016"/>
            <a:ext cx="2643206" cy="276999"/>
          </a:xfrm>
          <a:prstGeom prst="rect">
            <a:avLst/>
          </a:prstGeom>
          <a:noFill/>
        </p:spPr>
        <p:txBody>
          <a:bodyPr wrap="square" rtlCol="0">
            <a:spAutoFit/>
          </a:bodyPr>
          <a:lstStyle/>
          <a:p>
            <a:pPr algn="r"/>
            <a:r>
              <a:rPr lang="fa-IR" sz="1200" dirty="0" smtClean="0"/>
              <a:t>محدودیتهای ارتفاعی(کوهستان البرز)</a:t>
            </a:r>
            <a:endParaRPr lang="en-US" sz="1200" dirty="0"/>
          </a:p>
        </p:txBody>
      </p:sp>
      <p:cxnSp>
        <p:nvCxnSpPr>
          <p:cNvPr id="7" name="Straight Arrow Connector 6"/>
          <p:cNvCxnSpPr/>
          <p:nvPr/>
        </p:nvCxnSpPr>
        <p:spPr>
          <a:xfrm rot="10800000" flipV="1">
            <a:off x="2285984" y="2500306"/>
            <a:ext cx="1071570" cy="214314"/>
          </a:xfrm>
          <a:prstGeom prst="straightConnector1">
            <a:avLst/>
          </a:prstGeom>
          <a:ln w="57150">
            <a:solidFill>
              <a:srgbClr val="0070C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285720" y="2500306"/>
            <a:ext cx="1928826" cy="338554"/>
          </a:xfrm>
          <a:prstGeom prst="rect">
            <a:avLst/>
          </a:prstGeom>
          <a:noFill/>
        </p:spPr>
        <p:txBody>
          <a:bodyPr wrap="square" rtlCol="0">
            <a:spAutoFit/>
          </a:bodyPr>
          <a:lstStyle/>
          <a:p>
            <a:pPr algn="r"/>
            <a:r>
              <a:rPr lang="fa-IR" sz="1600" dirty="0" smtClean="0"/>
              <a:t>جهت شیب زمین</a:t>
            </a:r>
            <a:endParaRPr lang="en-US" sz="1600" dirty="0"/>
          </a:p>
        </p:txBody>
      </p:sp>
      <p:cxnSp>
        <p:nvCxnSpPr>
          <p:cNvPr id="10" name="Straight Arrow Connector 9"/>
          <p:cNvCxnSpPr/>
          <p:nvPr/>
        </p:nvCxnSpPr>
        <p:spPr>
          <a:xfrm rot="10800000" flipV="1">
            <a:off x="2071670" y="2643182"/>
            <a:ext cx="1643074" cy="857256"/>
          </a:xfrm>
          <a:prstGeom prst="straightConnector1">
            <a:avLst/>
          </a:prstGeom>
          <a:ln w="5715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1" name="TextBox 10"/>
          <p:cNvSpPr txBox="1"/>
          <p:nvPr/>
        </p:nvSpPr>
        <p:spPr>
          <a:xfrm>
            <a:off x="214282" y="3286124"/>
            <a:ext cx="1857388" cy="338554"/>
          </a:xfrm>
          <a:prstGeom prst="rect">
            <a:avLst/>
          </a:prstGeom>
          <a:noFill/>
        </p:spPr>
        <p:txBody>
          <a:bodyPr wrap="square" rtlCol="0">
            <a:spAutoFit/>
          </a:bodyPr>
          <a:lstStyle/>
          <a:p>
            <a:pPr algn="r"/>
            <a:r>
              <a:rPr lang="fa-IR" sz="1600" dirty="0" smtClean="0"/>
              <a:t>بادهای غالب سالیانه</a:t>
            </a:r>
            <a:endParaRPr lang="en-US" sz="1600" dirty="0"/>
          </a:p>
        </p:txBody>
      </p:sp>
      <p:cxnSp>
        <p:nvCxnSpPr>
          <p:cNvPr id="13" name="Straight Arrow Connector 12"/>
          <p:cNvCxnSpPr/>
          <p:nvPr/>
        </p:nvCxnSpPr>
        <p:spPr>
          <a:xfrm rot="10800000" flipV="1">
            <a:off x="2285984" y="3857628"/>
            <a:ext cx="3214710" cy="928694"/>
          </a:xfrm>
          <a:prstGeom prst="straightConnector1">
            <a:avLst/>
          </a:prstGeom>
          <a:ln w="57150">
            <a:solidFill>
              <a:srgbClr val="FFFF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214282" y="4572008"/>
            <a:ext cx="2214546" cy="338554"/>
          </a:xfrm>
          <a:prstGeom prst="rect">
            <a:avLst/>
          </a:prstGeom>
          <a:noFill/>
        </p:spPr>
        <p:txBody>
          <a:bodyPr wrap="square" rtlCol="0">
            <a:spAutoFit/>
          </a:bodyPr>
          <a:lstStyle/>
          <a:p>
            <a:pPr algn="r"/>
            <a:r>
              <a:rPr lang="fa-IR" sz="1600" dirty="0" smtClean="0"/>
              <a:t>جهت غالب بادهای زمستانی</a:t>
            </a:r>
            <a:endParaRPr lang="en-US" sz="1600" dirty="0"/>
          </a:p>
        </p:txBody>
      </p:sp>
      <p:cxnSp>
        <p:nvCxnSpPr>
          <p:cNvPr id="18" name="Straight Arrow Connector 17"/>
          <p:cNvCxnSpPr/>
          <p:nvPr/>
        </p:nvCxnSpPr>
        <p:spPr>
          <a:xfrm rot="10800000" flipV="1">
            <a:off x="1928794" y="3929066"/>
            <a:ext cx="1500198" cy="71438"/>
          </a:xfrm>
          <a:prstGeom prst="straightConnector1">
            <a:avLst/>
          </a:prstGeom>
          <a:ln w="57150">
            <a:solidFill>
              <a:srgbClr val="00B05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9" name="TextBox 18"/>
          <p:cNvSpPr txBox="1"/>
          <p:nvPr/>
        </p:nvSpPr>
        <p:spPr>
          <a:xfrm>
            <a:off x="0" y="3857628"/>
            <a:ext cx="1857356" cy="338554"/>
          </a:xfrm>
          <a:prstGeom prst="rect">
            <a:avLst/>
          </a:prstGeom>
          <a:noFill/>
        </p:spPr>
        <p:txBody>
          <a:bodyPr wrap="square" rtlCol="0">
            <a:spAutoFit/>
          </a:bodyPr>
          <a:lstStyle/>
          <a:p>
            <a:pPr algn="r"/>
            <a:r>
              <a:rPr lang="fa-IR" sz="1600" dirty="0" smtClean="0"/>
              <a:t>اراضی زراعی</a:t>
            </a:r>
            <a:endParaRPr lang="en-US" sz="16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2" y="1285861"/>
          <a:ext cx="6858020" cy="4786345"/>
        </p:xfrm>
        <a:graphic>
          <a:graphicData uri="http://schemas.openxmlformats.org/drawingml/2006/table">
            <a:tbl>
              <a:tblPr firstRow="1" bandRow="1">
                <a:tableStyleId>{21E4AEA4-8DFA-4A89-87EB-49C32662AFE0}</a:tableStyleId>
              </a:tblPr>
              <a:tblGrid>
                <a:gridCol w="1500168"/>
                <a:gridCol w="1285884"/>
                <a:gridCol w="1714512"/>
                <a:gridCol w="2357456"/>
              </a:tblGrid>
              <a:tr h="619197">
                <a:tc>
                  <a:txBody>
                    <a:bodyPr/>
                    <a:lstStyle/>
                    <a:p>
                      <a:pPr algn="ctr"/>
                      <a:r>
                        <a:rPr lang="fa-IR" sz="1600" dirty="0" smtClean="0">
                          <a:solidFill>
                            <a:schemeClr val="tx1"/>
                          </a:solidFill>
                        </a:rPr>
                        <a:t>تهدید</a:t>
                      </a:r>
                      <a:endParaRPr lang="en-US" sz="1600" dirty="0">
                        <a:solidFill>
                          <a:schemeClr val="tx1"/>
                        </a:solidFill>
                      </a:endParaRPr>
                    </a:p>
                  </a:txBody>
                  <a:tcPr/>
                </a:tc>
                <a:tc>
                  <a:txBody>
                    <a:bodyPr/>
                    <a:lstStyle/>
                    <a:p>
                      <a:pPr algn="ctr"/>
                      <a:r>
                        <a:rPr lang="fa-IR" sz="1600" dirty="0" smtClean="0">
                          <a:solidFill>
                            <a:schemeClr val="tx1"/>
                          </a:solidFill>
                        </a:rPr>
                        <a:t>فرصت</a:t>
                      </a:r>
                      <a:endParaRPr lang="en-US" sz="1600" dirty="0">
                        <a:solidFill>
                          <a:schemeClr val="tx1"/>
                        </a:solidFill>
                      </a:endParaRPr>
                    </a:p>
                  </a:txBody>
                  <a:tcPr/>
                </a:tc>
                <a:tc>
                  <a:txBody>
                    <a:bodyPr/>
                    <a:lstStyle/>
                    <a:p>
                      <a:pPr algn="ctr"/>
                      <a:r>
                        <a:rPr lang="fa-IR" sz="1600" dirty="0" smtClean="0">
                          <a:solidFill>
                            <a:schemeClr val="tx1"/>
                          </a:solidFill>
                        </a:rPr>
                        <a:t>ضعف</a:t>
                      </a:r>
                      <a:endParaRPr lang="en-US" sz="1600" dirty="0">
                        <a:solidFill>
                          <a:schemeClr val="tx1"/>
                        </a:solidFill>
                      </a:endParaRPr>
                    </a:p>
                  </a:txBody>
                  <a:tcPr/>
                </a:tc>
                <a:tc>
                  <a:txBody>
                    <a:bodyPr/>
                    <a:lstStyle/>
                    <a:p>
                      <a:pPr algn="ctr"/>
                      <a:r>
                        <a:rPr lang="fa-IR" sz="1600" dirty="0" smtClean="0">
                          <a:solidFill>
                            <a:schemeClr val="tx1"/>
                          </a:solidFill>
                        </a:rPr>
                        <a:t>قوت</a:t>
                      </a:r>
                      <a:endParaRPr lang="en-US" sz="1600" dirty="0">
                        <a:solidFill>
                          <a:schemeClr val="tx1"/>
                        </a:solidFill>
                      </a:endParaRPr>
                    </a:p>
                  </a:txBody>
                  <a:tcPr/>
                </a:tc>
              </a:tr>
              <a:tr h="1389049">
                <a:tc>
                  <a:txBody>
                    <a:bodyPr/>
                    <a:lstStyle/>
                    <a:p>
                      <a:pPr algn="r"/>
                      <a:r>
                        <a:rPr lang="fa-IR" sz="1400" dirty="0" smtClean="0">
                          <a:solidFill>
                            <a:schemeClr val="tx1"/>
                          </a:solidFill>
                        </a:rPr>
                        <a:t>2- ساخت و ساز های جدید</a:t>
                      </a:r>
                      <a:r>
                        <a:rPr lang="fa-IR" sz="1400" baseline="0" dirty="0" smtClean="0">
                          <a:solidFill>
                            <a:schemeClr val="tx1"/>
                          </a:solidFill>
                        </a:rPr>
                        <a:t> بدون برنامه ریزی </a:t>
                      </a:r>
                      <a:endParaRPr lang="en-US" sz="1400" dirty="0">
                        <a:solidFill>
                          <a:schemeClr val="tx1"/>
                        </a:solidFill>
                      </a:endParaRPr>
                    </a:p>
                  </a:txBody>
                  <a:tcPr/>
                </a:tc>
                <a:tc>
                  <a:txBody>
                    <a:bodyPr/>
                    <a:lstStyle/>
                    <a:p>
                      <a:endParaRPr lang="en-US" sz="1400" dirty="0">
                        <a:solidFill>
                          <a:schemeClr val="tx1"/>
                        </a:solidFill>
                      </a:endParaRPr>
                    </a:p>
                  </a:txBody>
                  <a:tcPr/>
                </a:tc>
                <a:tc>
                  <a:txBody>
                    <a:bodyPr/>
                    <a:lstStyle/>
                    <a:p>
                      <a:pPr algn="r"/>
                      <a:r>
                        <a:rPr lang="fa-IR" sz="1400" dirty="0" smtClean="0">
                          <a:solidFill>
                            <a:schemeClr val="tx1"/>
                          </a:solidFill>
                        </a:rPr>
                        <a:t>3- نامناسب بودن کف اغلب دسترسی ها</a:t>
                      </a:r>
                      <a:endParaRPr lang="en-US" sz="1400" dirty="0">
                        <a:solidFill>
                          <a:schemeClr val="tx1"/>
                        </a:solidFill>
                      </a:endParaRPr>
                    </a:p>
                  </a:txBody>
                  <a:tcPr/>
                </a:tc>
                <a:tc>
                  <a:txBody>
                    <a:bodyPr/>
                    <a:lstStyle/>
                    <a:p>
                      <a:pPr algn="r"/>
                      <a:r>
                        <a:rPr lang="fa-IR" sz="1400" dirty="0" smtClean="0">
                          <a:solidFill>
                            <a:schemeClr val="tx1"/>
                          </a:solidFill>
                        </a:rPr>
                        <a:t>3- محلات با مرزهای مشخص</a:t>
                      </a:r>
                      <a:endParaRPr lang="en-US" sz="1400" dirty="0">
                        <a:solidFill>
                          <a:schemeClr val="tx1"/>
                        </a:solidFill>
                      </a:endParaRPr>
                    </a:p>
                  </a:txBody>
                  <a:tcPr/>
                </a:tc>
              </a:tr>
              <a:tr h="992149">
                <a:tc>
                  <a:txBody>
                    <a:bodyPr/>
                    <a:lstStyle/>
                    <a:p>
                      <a:endParaRPr lang="en-US" sz="1400">
                        <a:solidFill>
                          <a:schemeClr val="tx1"/>
                        </a:solidFill>
                      </a:endParaRPr>
                    </a:p>
                  </a:txBody>
                  <a:tcPr/>
                </a:tc>
                <a:tc>
                  <a:txBody>
                    <a:bodyPr/>
                    <a:lstStyle/>
                    <a:p>
                      <a:endParaRPr lang="en-US" sz="1400">
                        <a:solidFill>
                          <a:schemeClr val="tx1"/>
                        </a:solidFill>
                      </a:endParaRPr>
                    </a:p>
                  </a:txBody>
                  <a:tcPr/>
                </a:tc>
                <a:tc>
                  <a:txBody>
                    <a:bodyPr/>
                    <a:lstStyle/>
                    <a:p>
                      <a:pPr algn="r"/>
                      <a:r>
                        <a:rPr lang="fa-IR" sz="1400" dirty="0" smtClean="0">
                          <a:solidFill>
                            <a:schemeClr val="tx1"/>
                          </a:solidFill>
                        </a:rPr>
                        <a:t>4- استفاده از مصالح نامناسب و غیر بومی</a:t>
                      </a:r>
                      <a:r>
                        <a:rPr lang="fa-IR" sz="1400" baseline="0" dirty="0" smtClean="0">
                          <a:solidFill>
                            <a:schemeClr val="tx1"/>
                          </a:solidFill>
                        </a:rPr>
                        <a:t> </a:t>
                      </a:r>
                      <a:endParaRPr lang="en-US" sz="1400" dirty="0">
                        <a:solidFill>
                          <a:schemeClr val="tx1"/>
                        </a:solidFill>
                      </a:endParaRPr>
                    </a:p>
                  </a:txBody>
                  <a:tcPr/>
                </a:tc>
                <a:tc>
                  <a:txBody>
                    <a:bodyPr/>
                    <a:lstStyle/>
                    <a:p>
                      <a:pPr algn="r"/>
                      <a:endParaRPr lang="en-US" sz="1400" dirty="0">
                        <a:solidFill>
                          <a:schemeClr val="tx1"/>
                        </a:solidFill>
                      </a:endParaRPr>
                    </a:p>
                  </a:txBody>
                  <a:tcPr/>
                </a:tc>
              </a:tr>
              <a:tr h="1785950">
                <a:tc>
                  <a:txBody>
                    <a:bodyPr/>
                    <a:lstStyle/>
                    <a:p>
                      <a:pPr algn="r"/>
                      <a:r>
                        <a:rPr lang="fa-IR" sz="1400" dirty="0" smtClean="0">
                          <a:solidFill>
                            <a:schemeClr val="tx1"/>
                          </a:solidFill>
                        </a:rPr>
                        <a:t>3- بی توجهی به مرمت بناهای قدیمی</a:t>
                      </a:r>
                      <a:endParaRPr lang="en-US" sz="1400" dirty="0">
                        <a:solidFill>
                          <a:schemeClr val="tx1"/>
                        </a:solidFill>
                      </a:endParaRPr>
                    </a:p>
                  </a:txBody>
                  <a:tcPr/>
                </a:tc>
                <a:tc>
                  <a:txBody>
                    <a:bodyPr/>
                    <a:lstStyle/>
                    <a:p>
                      <a:endParaRPr lang="en-US" sz="1400" dirty="0">
                        <a:solidFill>
                          <a:schemeClr val="tx1"/>
                        </a:solidFill>
                      </a:endParaRPr>
                    </a:p>
                  </a:txBody>
                  <a:tcPr/>
                </a:tc>
                <a:tc>
                  <a:txBody>
                    <a:bodyPr/>
                    <a:lstStyle/>
                    <a:p>
                      <a:pPr algn="r"/>
                      <a:r>
                        <a:rPr lang="fa-IR" sz="1400" dirty="0" smtClean="0"/>
                        <a:t>5- عدم رعایت معیارهای</a:t>
                      </a:r>
                      <a:r>
                        <a:rPr lang="fa-IR" sz="1400" baseline="0" dirty="0" smtClean="0"/>
                        <a:t> طراحی شهری در مسیرهای ارتباطی</a:t>
                      </a:r>
                      <a:endParaRPr lang="en-US" sz="1400" dirty="0">
                        <a:solidFill>
                          <a:schemeClr val="tx1"/>
                        </a:solidFill>
                      </a:endParaRPr>
                    </a:p>
                  </a:txBody>
                  <a:tcPr/>
                </a:tc>
                <a:tc>
                  <a:txBody>
                    <a:bodyPr/>
                    <a:lstStyle/>
                    <a:p>
                      <a:pPr algn="r"/>
                      <a:r>
                        <a:rPr lang="fa-IR" sz="1400" dirty="0" smtClean="0">
                          <a:solidFill>
                            <a:schemeClr val="tx1"/>
                          </a:solidFill>
                        </a:rPr>
                        <a:t>4- استفاده از مصالح و نوع معماری سنتی</a:t>
                      </a:r>
                      <a:endParaRPr lang="en-US" sz="1400" dirty="0">
                        <a:solidFill>
                          <a:schemeClr val="tx1"/>
                        </a:solidFill>
                      </a:endParaRPr>
                    </a:p>
                  </a:txBody>
                  <a:tcPr/>
                </a:tc>
              </a:tr>
            </a:tbl>
          </a:graphicData>
        </a:graphic>
      </p:graphicFrame>
      <p:sp>
        <p:nvSpPr>
          <p:cNvPr id="4" name="TextBox 3"/>
          <p:cNvSpPr txBox="1"/>
          <p:nvPr/>
        </p:nvSpPr>
        <p:spPr>
          <a:xfrm>
            <a:off x="1142976" y="857232"/>
            <a:ext cx="5572164" cy="369332"/>
          </a:xfrm>
          <a:prstGeom prst="rect">
            <a:avLst/>
          </a:prstGeom>
          <a:noFill/>
        </p:spPr>
        <p:txBody>
          <a:bodyPr wrap="square" rtlCol="0">
            <a:spAutoFit/>
          </a:bodyPr>
          <a:lstStyle/>
          <a:p>
            <a:pPr algn="r"/>
            <a:r>
              <a:rPr lang="fa-IR" dirty="0" smtClean="0">
                <a:solidFill>
                  <a:schemeClr val="bg1"/>
                </a:solidFill>
              </a:rPr>
              <a:t>بررسی امکانات و محدودیت ها- بررسی خصوصیات کالبدی - عملکردی</a:t>
            </a:r>
            <a:endParaRPr lang="en-US" dirty="0">
              <a:solidFill>
                <a:schemeClr val="bg1"/>
              </a:solidFill>
            </a:endParaRPr>
          </a:p>
        </p:txBody>
      </p:sp>
      <p:pic>
        <p:nvPicPr>
          <p:cNvPr id="5" name="Picture 2" descr="D:\pic\panjshanbe bazar\DSCN6601.JPG"/>
          <p:cNvPicPr>
            <a:picLocks noChangeAspect="1" noChangeArrowheads="1"/>
          </p:cNvPicPr>
          <p:nvPr/>
        </p:nvPicPr>
        <p:blipFill>
          <a:blip r:embed="rId3" cstate="print"/>
          <a:srcRect/>
          <a:stretch>
            <a:fillRect/>
          </a:stretch>
        </p:blipFill>
        <p:spPr bwMode="auto">
          <a:xfrm>
            <a:off x="4572000" y="2143116"/>
            <a:ext cx="2143140" cy="1357322"/>
          </a:xfrm>
          <a:prstGeom prst="rect">
            <a:avLst/>
          </a:prstGeom>
          <a:noFill/>
        </p:spPr>
      </p:pic>
      <p:pic>
        <p:nvPicPr>
          <p:cNvPr id="25602" name="Picture 2" descr="D:\pic\panjshanbe bazar\DSCN6507.JPG"/>
          <p:cNvPicPr>
            <a:picLocks noChangeAspect="1" noChangeArrowheads="1"/>
          </p:cNvPicPr>
          <p:nvPr/>
        </p:nvPicPr>
        <p:blipFill>
          <a:blip r:embed="rId4" cstate="print"/>
          <a:srcRect/>
          <a:stretch>
            <a:fillRect/>
          </a:stretch>
        </p:blipFill>
        <p:spPr bwMode="auto">
          <a:xfrm>
            <a:off x="4500562" y="4714884"/>
            <a:ext cx="2000264" cy="1357322"/>
          </a:xfrm>
          <a:prstGeom prst="rect">
            <a:avLst/>
          </a:prstGeom>
          <a:noFill/>
        </p:spPr>
      </p:pic>
      <p:pic>
        <p:nvPicPr>
          <p:cNvPr id="7" name="Picture 2" descr="D:\pic\panjshanbe bazar\DSCN6465.JPG"/>
          <p:cNvPicPr>
            <a:picLocks noChangeAspect="1" noChangeArrowheads="1"/>
          </p:cNvPicPr>
          <p:nvPr/>
        </p:nvPicPr>
        <p:blipFill>
          <a:blip r:embed="rId5" cstate="print"/>
          <a:srcRect/>
          <a:stretch>
            <a:fillRect/>
          </a:stretch>
        </p:blipFill>
        <p:spPr bwMode="auto">
          <a:xfrm>
            <a:off x="2714612" y="5000636"/>
            <a:ext cx="1571636" cy="1071570"/>
          </a:xfrm>
          <a:prstGeom prst="rect">
            <a:avLst/>
          </a:prstGeom>
          <a:noFill/>
        </p:spPr>
      </p:pic>
      <p:pic>
        <p:nvPicPr>
          <p:cNvPr id="4098" name="Picture 2" descr="D:\pic\panjshanbe bazar\DSCN6572.JPG"/>
          <p:cNvPicPr>
            <a:picLocks noChangeAspect="1" noChangeArrowheads="1"/>
          </p:cNvPicPr>
          <p:nvPr/>
        </p:nvPicPr>
        <p:blipFill>
          <a:blip r:embed="rId6" cstate="print"/>
          <a:srcRect/>
          <a:stretch>
            <a:fillRect/>
          </a:stretch>
        </p:blipFill>
        <p:spPr bwMode="auto">
          <a:xfrm>
            <a:off x="2000232" y="3357562"/>
            <a:ext cx="1214446" cy="928694"/>
          </a:xfrm>
          <a:prstGeom prst="rect">
            <a:avLst/>
          </a:prstGeom>
          <a:noFill/>
        </p:spPr>
      </p:pic>
      <p:pic>
        <p:nvPicPr>
          <p:cNvPr id="4099" name="Picture 3" descr="D:\pic\panjshanbe bazar\DSCN6586.JPG"/>
          <p:cNvPicPr>
            <a:picLocks noChangeAspect="1" noChangeArrowheads="1"/>
          </p:cNvPicPr>
          <p:nvPr/>
        </p:nvPicPr>
        <p:blipFill>
          <a:blip r:embed="rId7" cstate="print"/>
          <a:srcRect/>
          <a:stretch>
            <a:fillRect/>
          </a:stretch>
        </p:blipFill>
        <p:spPr bwMode="auto">
          <a:xfrm>
            <a:off x="0" y="4786322"/>
            <a:ext cx="1714480" cy="1285884"/>
          </a:xfrm>
          <a:prstGeom prst="rect">
            <a:avLst/>
          </a:prstGeom>
          <a:noFill/>
        </p:spPr>
      </p:pic>
      <p:pic>
        <p:nvPicPr>
          <p:cNvPr id="4100" name="Picture 4" descr="D:\pic\panjshanbe bazar\DSCN6499.JPG"/>
          <p:cNvPicPr>
            <a:picLocks noChangeAspect="1" noChangeArrowheads="1"/>
          </p:cNvPicPr>
          <p:nvPr/>
        </p:nvPicPr>
        <p:blipFill>
          <a:blip r:embed="rId8" cstate="print"/>
          <a:srcRect/>
          <a:stretch>
            <a:fillRect/>
          </a:stretch>
        </p:blipFill>
        <p:spPr bwMode="auto">
          <a:xfrm>
            <a:off x="0" y="2571744"/>
            <a:ext cx="1622436" cy="1285884"/>
          </a:xfrm>
          <a:prstGeom prst="rect">
            <a:avLst/>
          </a:prstGeom>
          <a:noFill/>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2" y="1285858"/>
          <a:ext cx="6929456" cy="4786348"/>
        </p:xfrm>
        <a:graphic>
          <a:graphicData uri="http://schemas.openxmlformats.org/drawingml/2006/table">
            <a:tbl>
              <a:tblPr firstRow="1" bandRow="1">
                <a:tableStyleId>{21E4AEA4-8DFA-4A89-87EB-49C32662AFE0}</a:tableStyleId>
              </a:tblPr>
              <a:tblGrid>
                <a:gridCol w="1857358"/>
                <a:gridCol w="1571652"/>
                <a:gridCol w="2000248"/>
                <a:gridCol w="1500198"/>
              </a:tblGrid>
              <a:tr h="520142">
                <a:tc>
                  <a:txBody>
                    <a:bodyPr/>
                    <a:lstStyle/>
                    <a:p>
                      <a:pPr algn="ctr"/>
                      <a:r>
                        <a:rPr lang="fa-IR" sz="1600" dirty="0" smtClean="0">
                          <a:solidFill>
                            <a:schemeClr val="tx1"/>
                          </a:solidFill>
                        </a:rPr>
                        <a:t>تهدید</a:t>
                      </a:r>
                      <a:endParaRPr lang="en-US" sz="1600" dirty="0">
                        <a:solidFill>
                          <a:schemeClr val="tx1"/>
                        </a:solidFill>
                      </a:endParaRPr>
                    </a:p>
                  </a:txBody>
                  <a:tcPr/>
                </a:tc>
                <a:tc>
                  <a:txBody>
                    <a:bodyPr/>
                    <a:lstStyle/>
                    <a:p>
                      <a:pPr algn="ctr"/>
                      <a:r>
                        <a:rPr lang="fa-IR" sz="1600" dirty="0" smtClean="0">
                          <a:solidFill>
                            <a:schemeClr val="tx1"/>
                          </a:solidFill>
                        </a:rPr>
                        <a:t>فرصت</a:t>
                      </a:r>
                      <a:endParaRPr lang="en-US" sz="1600" dirty="0">
                        <a:solidFill>
                          <a:schemeClr val="tx1"/>
                        </a:solidFill>
                      </a:endParaRPr>
                    </a:p>
                  </a:txBody>
                  <a:tcPr/>
                </a:tc>
                <a:tc>
                  <a:txBody>
                    <a:bodyPr/>
                    <a:lstStyle/>
                    <a:p>
                      <a:pPr algn="ctr"/>
                      <a:r>
                        <a:rPr lang="fa-IR" sz="1600" dirty="0" smtClean="0">
                          <a:solidFill>
                            <a:schemeClr val="tx1"/>
                          </a:solidFill>
                        </a:rPr>
                        <a:t>ضعف</a:t>
                      </a:r>
                      <a:endParaRPr lang="en-US" sz="1600" dirty="0">
                        <a:solidFill>
                          <a:schemeClr val="tx1"/>
                        </a:solidFill>
                      </a:endParaRPr>
                    </a:p>
                  </a:txBody>
                  <a:tcPr/>
                </a:tc>
                <a:tc>
                  <a:txBody>
                    <a:bodyPr/>
                    <a:lstStyle/>
                    <a:p>
                      <a:pPr algn="ctr"/>
                      <a:r>
                        <a:rPr lang="fa-IR" sz="1600" dirty="0" smtClean="0">
                          <a:solidFill>
                            <a:schemeClr val="tx1"/>
                          </a:solidFill>
                        </a:rPr>
                        <a:t>قوت</a:t>
                      </a:r>
                      <a:endParaRPr lang="en-US" sz="1600" dirty="0">
                        <a:solidFill>
                          <a:schemeClr val="tx1"/>
                        </a:solidFill>
                      </a:endParaRPr>
                    </a:p>
                  </a:txBody>
                  <a:tcPr/>
                </a:tc>
              </a:tr>
              <a:tr h="1844662">
                <a:tc>
                  <a:txBody>
                    <a:bodyPr/>
                    <a:lstStyle/>
                    <a:p>
                      <a:pPr algn="r"/>
                      <a:endParaRPr lang="en-US" sz="1400" dirty="0">
                        <a:solidFill>
                          <a:schemeClr val="tx1"/>
                        </a:solidFill>
                      </a:endParaRPr>
                    </a:p>
                  </a:txBody>
                  <a:tcPr/>
                </a:tc>
                <a:tc>
                  <a:txBody>
                    <a:bodyPr/>
                    <a:lstStyle/>
                    <a:p>
                      <a:pPr algn="r"/>
                      <a:endParaRPr lang="en-US" sz="1400" dirty="0">
                        <a:solidFill>
                          <a:schemeClr val="tx1"/>
                        </a:solidFill>
                      </a:endParaRPr>
                    </a:p>
                  </a:txBody>
                  <a:tcPr/>
                </a:tc>
                <a:tc>
                  <a:txBody>
                    <a:bodyPr/>
                    <a:lstStyle/>
                    <a:p>
                      <a:pPr algn="r"/>
                      <a:r>
                        <a:rPr lang="fa-IR" sz="1400" dirty="0" smtClean="0"/>
                        <a:t>6- کمبود امکانات</a:t>
                      </a:r>
                      <a:r>
                        <a:rPr lang="fa-IR" sz="1400" baseline="0" dirty="0" smtClean="0"/>
                        <a:t> شهری از جمله فضاهای آموزشی ، تفریحی ، فضای سبز</a:t>
                      </a:r>
                      <a:r>
                        <a:rPr lang="fa-IR" sz="1400" dirty="0" smtClean="0"/>
                        <a:t> </a:t>
                      </a:r>
                      <a:endParaRPr lang="en-US" sz="1400" dirty="0">
                        <a:solidFill>
                          <a:schemeClr val="tx1"/>
                        </a:solidFill>
                      </a:endParaRPr>
                    </a:p>
                  </a:txBody>
                  <a:tcPr/>
                </a:tc>
                <a:tc>
                  <a:txBody>
                    <a:bodyPr/>
                    <a:lstStyle/>
                    <a:p>
                      <a:pPr algn="r"/>
                      <a:r>
                        <a:rPr lang="fa-IR" sz="1400" dirty="0" smtClean="0"/>
                        <a:t>5- سلسله مراتب دسترسی</a:t>
                      </a:r>
                      <a:endParaRPr lang="en-US" sz="1400" dirty="0">
                        <a:solidFill>
                          <a:schemeClr val="tx1"/>
                        </a:solidFill>
                      </a:endParaRPr>
                    </a:p>
                  </a:txBody>
                  <a:tcPr/>
                </a:tc>
              </a:tr>
              <a:tr h="2421544">
                <a:tc>
                  <a:txBody>
                    <a:bodyPr/>
                    <a:lstStyle/>
                    <a:p>
                      <a:pPr algn="r"/>
                      <a:r>
                        <a:rPr lang="fa-IR" sz="1400" dirty="0" smtClean="0"/>
                        <a:t>4- فشار</a:t>
                      </a:r>
                      <a:r>
                        <a:rPr lang="fa-IR" sz="1400" baseline="0" dirty="0" smtClean="0"/>
                        <a:t> ترافیکی شهر بر شبکه ارتباطی بافت</a:t>
                      </a:r>
                      <a:endParaRPr lang="en-US" sz="1400" dirty="0">
                        <a:solidFill>
                          <a:schemeClr val="tx1"/>
                        </a:solidFill>
                      </a:endParaRPr>
                    </a:p>
                  </a:txBody>
                  <a:tcPr/>
                </a:tc>
                <a:tc>
                  <a:txBody>
                    <a:bodyPr/>
                    <a:lstStyle/>
                    <a:p>
                      <a:pPr algn="r"/>
                      <a:endParaRPr lang="en-US" sz="1400" dirty="0">
                        <a:solidFill>
                          <a:schemeClr val="tx1"/>
                        </a:solidFill>
                      </a:endParaRPr>
                    </a:p>
                  </a:txBody>
                  <a:tcPr/>
                </a:tc>
                <a:tc>
                  <a:txBody>
                    <a:bodyPr/>
                    <a:lstStyle/>
                    <a:p>
                      <a:pPr algn="r"/>
                      <a:r>
                        <a:rPr lang="fa-IR" sz="1400" dirty="0" smtClean="0"/>
                        <a:t>7- عدم ایمنی پیاده</a:t>
                      </a:r>
                      <a:endParaRPr lang="en-US" sz="1400" dirty="0">
                        <a:solidFill>
                          <a:schemeClr val="tx1"/>
                        </a:solidFill>
                      </a:endParaRPr>
                    </a:p>
                  </a:txBody>
                  <a:tcPr/>
                </a:tc>
                <a:tc>
                  <a:txBody>
                    <a:bodyPr/>
                    <a:lstStyle/>
                    <a:p>
                      <a:pPr marL="0" marR="0" indent="0" algn="r" defTabSz="914400" rtl="0" eaLnBrk="1" fontAlgn="auto" latinLnBrk="0" hangingPunct="1">
                        <a:lnSpc>
                          <a:spcPct val="100000"/>
                        </a:lnSpc>
                        <a:spcBef>
                          <a:spcPts val="0"/>
                        </a:spcBef>
                        <a:spcAft>
                          <a:spcPts val="0"/>
                        </a:spcAft>
                        <a:buClrTx/>
                        <a:buSzTx/>
                        <a:buFontTx/>
                        <a:buNone/>
                        <a:tabLst/>
                        <a:defRPr/>
                      </a:pPr>
                      <a:r>
                        <a:rPr lang="fa-IR" sz="1400" dirty="0" smtClean="0"/>
                        <a:t>6-</a:t>
                      </a:r>
                      <a:r>
                        <a:rPr lang="fa-IR" sz="1400" baseline="0" dirty="0" smtClean="0"/>
                        <a:t> فراوانی نسبی مسیرها</a:t>
                      </a:r>
                      <a:endParaRPr lang="en-US" sz="1400" dirty="0" smtClean="0">
                        <a:solidFill>
                          <a:schemeClr val="tx1"/>
                        </a:solidFill>
                      </a:endParaRPr>
                    </a:p>
                    <a:p>
                      <a:pPr algn="r"/>
                      <a:endParaRPr lang="en-US" sz="1400" dirty="0">
                        <a:solidFill>
                          <a:schemeClr val="tx1"/>
                        </a:solidFill>
                      </a:endParaRPr>
                    </a:p>
                  </a:txBody>
                  <a:tcPr/>
                </a:tc>
              </a:tr>
            </a:tbl>
          </a:graphicData>
        </a:graphic>
      </p:graphicFrame>
      <p:sp>
        <p:nvSpPr>
          <p:cNvPr id="4" name="TextBox 3"/>
          <p:cNvSpPr txBox="1"/>
          <p:nvPr/>
        </p:nvSpPr>
        <p:spPr>
          <a:xfrm>
            <a:off x="857224" y="785794"/>
            <a:ext cx="6000792" cy="369332"/>
          </a:xfrm>
          <a:prstGeom prst="rect">
            <a:avLst/>
          </a:prstGeom>
          <a:noFill/>
        </p:spPr>
        <p:txBody>
          <a:bodyPr wrap="square" rtlCol="0">
            <a:spAutoFit/>
          </a:bodyPr>
          <a:lstStyle/>
          <a:p>
            <a:pPr algn="r"/>
            <a:r>
              <a:rPr lang="fa-IR" dirty="0" smtClean="0">
                <a:solidFill>
                  <a:schemeClr val="bg1"/>
                </a:solidFill>
              </a:rPr>
              <a:t>بررسی امکانات و محدودیت ها- بررسی خصوصیات کالبدی - عملکردی</a:t>
            </a:r>
            <a:endParaRPr lang="en-US" dirty="0">
              <a:solidFill>
                <a:schemeClr val="bg1"/>
              </a:solidFill>
            </a:endParaRPr>
          </a:p>
        </p:txBody>
      </p:sp>
      <p:pic>
        <p:nvPicPr>
          <p:cNvPr id="26626" name="Picture 2" descr="D:\pic\panjshanbe bazar\DSCN6606.JPG"/>
          <p:cNvPicPr>
            <a:picLocks noChangeAspect="1" noChangeArrowheads="1"/>
          </p:cNvPicPr>
          <p:nvPr/>
        </p:nvPicPr>
        <p:blipFill>
          <a:blip r:embed="rId3" cstate="print"/>
          <a:srcRect/>
          <a:stretch>
            <a:fillRect/>
          </a:stretch>
        </p:blipFill>
        <p:spPr bwMode="auto">
          <a:xfrm>
            <a:off x="5429256" y="2285992"/>
            <a:ext cx="1500198" cy="1357322"/>
          </a:xfrm>
          <a:prstGeom prst="rect">
            <a:avLst/>
          </a:prstGeom>
          <a:noFill/>
        </p:spPr>
      </p:pic>
      <p:pic>
        <p:nvPicPr>
          <p:cNvPr id="26627" name="Picture 3" descr="D:\pic\panjshanbe bazar\DSCN6532.JPG"/>
          <p:cNvPicPr>
            <a:picLocks noChangeAspect="1" noChangeArrowheads="1"/>
          </p:cNvPicPr>
          <p:nvPr/>
        </p:nvPicPr>
        <p:blipFill>
          <a:blip r:embed="rId4" cstate="print"/>
          <a:srcRect/>
          <a:stretch>
            <a:fillRect/>
          </a:stretch>
        </p:blipFill>
        <p:spPr bwMode="auto">
          <a:xfrm>
            <a:off x="0" y="4143380"/>
            <a:ext cx="1857356" cy="1714512"/>
          </a:xfrm>
          <a:prstGeom prst="rect">
            <a:avLst/>
          </a:prstGeom>
          <a:noFill/>
        </p:spPr>
      </p:pic>
      <p:pic>
        <p:nvPicPr>
          <p:cNvPr id="26628" name="Picture 4" descr="D:\pic\panjshanbe bazar\DSCN6610.JPG"/>
          <p:cNvPicPr>
            <a:picLocks noChangeAspect="1" noChangeArrowheads="1"/>
          </p:cNvPicPr>
          <p:nvPr/>
        </p:nvPicPr>
        <p:blipFill>
          <a:blip r:embed="rId5" cstate="print"/>
          <a:srcRect/>
          <a:stretch>
            <a:fillRect/>
          </a:stretch>
        </p:blipFill>
        <p:spPr bwMode="auto">
          <a:xfrm>
            <a:off x="3428992" y="4071942"/>
            <a:ext cx="2017713" cy="1857388"/>
          </a:xfrm>
          <a:prstGeom prst="rect">
            <a:avLst/>
          </a:prstGeom>
          <a:noFill/>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0" y="1214422"/>
          <a:ext cx="6858016" cy="4857784"/>
        </p:xfrm>
        <a:graphic>
          <a:graphicData uri="http://schemas.openxmlformats.org/drawingml/2006/table">
            <a:tbl>
              <a:tblPr firstRow="1" bandRow="1">
                <a:tableStyleId>{EB344D84-9AFB-497E-A393-DC336BA19D2E}</a:tableStyleId>
              </a:tblPr>
              <a:tblGrid>
                <a:gridCol w="4857752"/>
                <a:gridCol w="2000264"/>
              </a:tblGrid>
              <a:tr h="922669">
                <a:tc>
                  <a:txBody>
                    <a:bodyPr/>
                    <a:lstStyle/>
                    <a:p>
                      <a:pPr algn="ctr"/>
                      <a:r>
                        <a:rPr lang="fa-IR" dirty="0" smtClean="0">
                          <a:solidFill>
                            <a:schemeClr val="tx1"/>
                          </a:solidFill>
                        </a:rPr>
                        <a:t>سیاست</a:t>
                      </a:r>
                      <a:endParaRPr lang="en-US" dirty="0">
                        <a:solidFill>
                          <a:schemeClr val="tx1"/>
                        </a:solidFill>
                      </a:endParaRPr>
                    </a:p>
                  </a:txBody>
                  <a:tcPr/>
                </a:tc>
                <a:tc>
                  <a:txBody>
                    <a:bodyPr/>
                    <a:lstStyle/>
                    <a:p>
                      <a:pPr algn="ctr"/>
                      <a:r>
                        <a:rPr lang="fa-IR" dirty="0" smtClean="0">
                          <a:solidFill>
                            <a:schemeClr val="tx1"/>
                          </a:solidFill>
                        </a:rPr>
                        <a:t>راهبرد</a:t>
                      </a:r>
                      <a:endParaRPr lang="en-US" dirty="0">
                        <a:solidFill>
                          <a:schemeClr val="tx1"/>
                        </a:solidFill>
                      </a:endParaRPr>
                    </a:p>
                  </a:txBody>
                  <a:tcPr/>
                </a:tc>
              </a:tr>
              <a:tr h="3935115">
                <a:tc>
                  <a:txBody>
                    <a:bodyPr/>
                    <a:lstStyle/>
                    <a:p>
                      <a:pPr algn="r"/>
                      <a:r>
                        <a:rPr lang="fa-IR" sz="1600" dirty="0" smtClean="0"/>
                        <a:t>1- تعبیه کیوسک اطلاع رسانی در بدو ورود به بافت </a:t>
                      </a:r>
                      <a:endParaRPr lang="fa-IR" sz="1600" dirty="0" smtClean="0">
                        <a:solidFill>
                          <a:schemeClr val="tx1"/>
                        </a:solidFill>
                      </a:endParaRPr>
                    </a:p>
                  </a:txBody>
                  <a:tcPr/>
                </a:tc>
                <a:tc>
                  <a:txBody>
                    <a:bodyPr/>
                    <a:lstStyle/>
                    <a:p>
                      <a:pPr algn="r"/>
                      <a:r>
                        <a:rPr lang="fa-IR" sz="1600" baseline="0" dirty="0" smtClean="0"/>
                        <a:t>                                                              </a:t>
                      </a:r>
                    </a:p>
                    <a:p>
                      <a:pPr algn="r"/>
                      <a:endParaRPr lang="fa-IR" sz="1600" baseline="0" dirty="0" smtClean="0"/>
                    </a:p>
                    <a:p>
                      <a:pPr algn="r"/>
                      <a:endParaRPr lang="fa-IR" sz="1600" baseline="0" dirty="0" smtClean="0"/>
                    </a:p>
                    <a:p>
                      <a:pPr algn="r"/>
                      <a:endParaRPr lang="fa-IR" sz="1600" baseline="0" dirty="0" smtClean="0"/>
                    </a:p>
                    <a:p>
                      <a:pPr algn="r"/>
                      <a:r>
                        <a:rPr lang="fa-IR" sz="1600" baseline="0" dirty="0" smtClean="0"/>
                        <a:t>- تامین امکان دسترسی مناسب به عنصر شاخص بافت </a:t>
                      </a:r>
                      <a:endParaRPr lang="en-US" sz="1600" dirty="0"/>
                    </a:p>
                  </a:txBody>
                  <a:tcPr/>
                </a:tc>
              </a:tr>
            </a:tbl>
          </a:graphicData>
        </a:graphic>
      </p:graphicFrame>
      <p:sp>
        <p:nvSpPr>
          <p:cNvPr id="4" name="TextBox 3"/>
          <p:cNvSpPr txBox="1"/>
          <p:nvPr/>
        </p:nvSpPr>
        <p:spPr>
          <a:xfrm>
            <a:off x="2071670" y="642918"/>
            <a:ext cx="4643470" cy="369332"/>
          </a:xfrm>
          <a:prstGeom prst="rect">
            <a:avLst/>
          </a:prstGeom>
          <a:noFill/>
        </p:spPr>
        <p:txBody>
          <a:bodyPr wrap="square" rtlCol="0">
            <a:spAutoFit/>
          </a:bodyPr>
          <a:lstStyle/>
          <a:p>
            <a:pPr algn="r"/>
            <a:r>
              <a:rPr lang="fa-IR" dirty="0" smtClean="0">
                <a:solidFill>
                  <a:schemeClr val="bg1"/>
                </a:solidFill>
              </a:rPr>
              <a:t>روانسازی حرکت و دسترسی به خدمات و بناها ی تاریخی</a:t>
            </a:r>
            <a:endParaRPr lang="en-US" dirty="0">
              <a:solidFill>
                <a:schemeClr val="bg1"/>
              </a:solidFill>
            </a:endParaRPr>
          </a:p>
        </p:txBody>
      </p:sp>
      <p:cxnSp>
        <p:nvCxnSpPr>
          <p:cNvPr id="7" name="Straight Connector 6"/>
          <p:cNvCxnSpPr/>
          <p:nvPr/>
        </p:nvCxnSpPr>
        <p:spPr>
          <a:xfrm rot="5400000">
            <a:off x="2893207" y="4107661"/>
            <a:ext cx="392909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2290" name="Picture 2" descr="C:\Documents and Settings\maryam\Desktop\DSCN6815.JPG"/>
          <p:cNvPicPr>
            <a:picLocks noChangeAspect="1" noChangeArrowheads="1"/>
          </p:cNvPicPr>
          <p:nvPr/>
        </p:nvPicPr>
        <p:blipFill>
          <a:blip r:embed="rId3" cstate="print">
            <a:lum bright="-20000"/>
          </a:blip>
          <a:srcRect/>
          <a:stretch>
            <a:fillRect/>
          </a:stretch>
        </p:blipFill>
        <p:spPr bwMode="auto">
          <a:xfrm>
            <a:off x="0" y="3143248"/>
            <a:ext cx="4143372" cy="2928958"/>
          </a:xfrm>
          <a:prstGeom prst="rect">
            <a:avLst/>
          </a:prstGeom>
          <a:noFill/>
        </p:spPr>
      </p:pic>
      <p:pic>
        <p:nvPicPr>
          <p:cNvPr id="12292" name="Picture 4" descr="C:\Documents and Settings\maryam\Desktop\DSCN6816.JPG"/>
          <p:cNvPicPr>
            <a:picLocks noChangeAspect="1" noChangeArrowheads="1"/>
          </p:cNvPicPr>
          <p:nvPr/>
        </p:nvPicPr>
        <p:blipFill>
          <a:blip r:embed="rId4" cstate="print">
            <a:lum bright="-30000"/>
          </a:blip>
          <a:srcRect l="15625" b="5000"/>
          <a:stretch>
            <a:fillRect/>
          </a:stretch>
        </p:blipFill>
        <p:spPr bwMode="auto">
          <a:xfrm rot="5400000">
            <a:off x="3267589" y="2515226"/>
            <a:ext cx="1607531" cy="1500198"/>
          </a:xfrm>
          <a:prstGeom prst="rect">
            <a:avLst/>
          </a:prstGeom>
          <a:noFill/>
        </p:spPr>
      </p:pic>
      <p:sp>
        <p:nvSpPr>
          <p:cNvPr id="12" name="TextBox 11"/>
          <p:cNvSpPr txBox="1"/>
          <p:nvPr/>
        </p:nvSpPr>
        <p:spPr>
          <a:xfrm>
            <a:off x="5214942" y="0"/>
            <a:ext cx="1357322" cy="769441"/>
          </a:xfrm>
          <a:prstGeom prst="rect">
            <a:avLst/>
          </a:prstGeom>
          <a:noFill/>
        </p:spPr>
        <p:txBody>
          <a:bodyPr wrap="square" rtlCol="0">
            <a:spAutoFit/>
          </a:bodyPr>
          <a:lstStyle/>
          <a:p>
            <a:pPr algn="r"/>
            <a:r>
              <a:rPr lang="fa-IR" sz="4400" dirty="0" smtClean="0">
                <a:solidFill>
                  <a:srgbClr val="92D050"/>
                </a:solidFill>
              </a:rPr>
              <a:t>هدف</a:t>
            </a:r>
            <a:endParaRPr lang="en-US" sz="4400" dirty="0">
              <a:solidFill>
                <a:srgbClr val="92D050"/>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0" y="1214422"/>
          <a:ext cx="6858016" cy="4857784"/>
        </p:xfrm>
        <a:graphic>
          <a:graphicData uri="http://schemas.openxmlformats.org/drawingml/2006/table">
            <a:tbl>
              <a:tblPr firstRow="1" bandRow="1">
                <a:tableStyleId>{EB344D84-9AFB-497E-A393-DC336BA19D2E}</a:tableStyleId>
              </a:tblPr>
              <a:tblGrid>
                <a:gridCol w="4857752"/>
                <a:gridCol w="2000264"/>
              </a:tblGrid>
              <a:tr h="922669">
                <a:tc>
                  <a:txBody>
                    <a:bodyPr/>
                    <a:lstStyle/>
                    <a:p>
                      <a:pPr algn="ctr"/>
                      <a:r>
                        <a:rPr lang="fa-IR" dirty="0" smtClean="0"/>
                        <a:t>سیاست</a:t>
                      </a:r>
                      <a:endParaRPr lang="en-US" dirty="0">
                        <a:solidFill>
                          <a:schemeClr val="tx1"/>
                        </a:solidFill>
                      </a:endParaRPr>
                    </a:p>
                  </a:txBody>
                  <a:tcPr/>
                </a:tc>
                <a:tc>
                  <a:txBody>
                    <a:bodyPr/>
                    <a:lstStyle/>
                    <a:p>
                      <a:pPr algn="ctr"/>
                      <a:r>
                        <a:rPr lang="fa-IR" dirty="0" smtClean="0"/>
                        <a:t>راهبرد</a:t>
                      </a:r>
                      <a:endParaRPr lang="en-US" dirty="0">
                        <a:solidFill>
                          <a:schemeClr val="tx1"/>
                        </a:solidFill>
                      </a:endParaRPr>
                    </a:p>
                  </a:txBody>
                  <a:tcPr/>
                </a:tc>
              </a:tr>
              <a:tr h="3935115">
                <a:tc>
                  <a:txBody>
                    <a:bodyPr/>
                    <a:lstStyle/>
                    <a:p>
                      <a:pPr algn="r"/>
                      <a:r>
                        <a:rPr lang="fa-IR" sz="1600" dirty="0" smtClean="0"/>
                        <a:t>1- تعریض دسترسی ها</a:t>
                      </a:r>
                    </a:p>
                    <a:p>
                      <a:pPr algn="r"/>
                      <a:endParaRPr lang="fa-IR" sz="1600" dirty="0" smtClean="0"/>
                    </a:p>
                    <a:p>
                      <a:pPr algn="r"/>
                      <a:r>
                        <a:rPr lang="fa-IR" sz="1600" dirty="0" smtClean="0"/>
                        <a:t>2- استفاده از پوشش گیاهی و کف سازی مناسب</a:t>
                      </a:r>
                      <a:endParaRPr lang="fa-IR" sz="1600" dirty="0" smtClean="0">
                        <a:solidFill>
                          <a:schemeClr val="tx1"/>
                        </a:solidFill>
                      </a:endParaRPr>
                    </a:p>
                  </a:txBody>
                  <a:tcPr/>
                </a:tc>
                <a:tc>
                  <a:txBody>
                    <a:bodyPr/>
                    <a:lstStyle/>
                    <a:p>
                      <a:pPr algn="r"/>
                      <a:r>
                        <a:rPr lang="fa-IR" sz="1600" baseline="0" dirty="0" smtClean="0"/>
                        <a:t>                                                              </a:t>
                      </a:r>
                    </a:p>
                    <a:p>
                      <a:pPr algn="r"/>
                      <a:endParaRPr lang="fa-IR" sz="1600" baseline="0" dirty="0" smtClean="0"/>
                    </a:p>
                    <a:p>
                      <a:pPr algn="r"/>
                      <a:endParaRPr lang="fa-IR" sz="1600" baseline="0" dirty="0" smtClean="0"/>
                    </a:p>
                    <a:p>
                      <a:pPr algn="r"/>
                      <a:endParaRPr lang="fa-IR" sz="1600" baseline="0" dirty="0" smtClean="0"/>
                    </a:p>
                    <a:p>
                      <a:pPr algn="r"/>
                      <a:r>
                        <a:rPr lang="fa-IR" sz="1600" baseline="0" dirty="0" smtClean="0"/>
                        <a:t>- بهنگام سازی دسترسی های محله ای با نیازهای امروز (ماشین رو کردن گذرها و تفکیک مسیر پیاده و سواره)     </a:t>
                      </a:r>
                      <a:endParaRPr lang="en-US" sz="1600" dirty="0"/>
                    </a:p>
                  </a:txBody>
                  <a:tcPr/>
                </a:tc>
              </a:tr>
            </a:tbl>
          </a:graphicData>
        </a:graphic>
      </p:graphicFrame>
      <p:sp>
        <p:nvSpPr>
          <p:cNvPr id="4" name="TextBox 3"/>
          <p:cNvSpPr txBox="1"/>
          <p:nvPr/>
        </p:nvSpPr>
        <p:spPr>
          <a:xfrm>
            <a:off x="2071670" y="642918"/>
            <a:ext cx="4643470" cy="369332"/>
          </a:xfrm>
          <a:prstGeom prst="rect">
            <a:avLst/>
          </a:prstGeom>
          <a:noFill/>
        </p:spPr>
        <p:txBody>
          <a:bodyPr wrap="square" rtlCol="0">
            <a:spAutoFit/>
          </a:bodyPr>
          <a:lstStyle/>
          <a:p>
            <a:pPr algn="r"/>
            <a:r>
              <a:rPr lang="fa-IR" dirty="0" smtClean="0">
                <a:solidFill>
                  <a:schemeClr val="bg1"/>
                </a:solidFill>
              </a:rPr>
              <a:t>روانسازی حرکت و دسترسی به خدمات و بناها ی تاریخی</a:t>
            </a:r>
            <a:endParaRPr lang="en-US" dirty="0">
              <a:solidFill>
                <a:schemeClr val="bg1"/>
              </a:solidFill>
            </a:endParaRPr>
          </a:p>
        </p:txBody>
      </p:sp>
      <p:cxnSp>
        <p:nvCxnSpPr>
          <p:cNvPr id="6" name="Straight Connector 5"/>
          <p:cNvCxnSpPr/>
          <p:nvPr/>
        </p:nvCxnSpPr>
        <p:spPr>
          <a:xfrm rot="5400000">
            <a:off x="2964645" y="4107661"/>
            <a:ext cx="392909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3314" name="Picture 2" descr="C:\Documents and Settings\maryam\Desktop\DSCN6831.JPG"/>
          <p:cNvPicPr>
            <a:picLocks noChangeAspect="1" noChangeArrowheads="1"/>
          </p:cNvPicPr>
          <p:nvPr/>
        </p:nvPicPr>
        <p:blipFill>
          <a:blip r:embed="rId3" cstate="print"/>
          <a:srcRect l="4751" b="3404"/>
          <a:stretch>
            <a:fillRect/>
          </a:stretch>
        </p:blipFill>
        <p:spPr bwMode="auto">
          <a:xfrm>
            <a:off x="0" y="3929066"/>
            <a:ext cx="3006716" cy="2143140"/>
          </a:xfrm>
          <a:prstGeom prst="rect">
            <a:avLst/>
          </a:prstGeom>
          <a:noFill/>
        </p:spPr>
      </p:pic>
      <p:pic>
        <p:nvPicPr>
          <p:cNvPr id="13315" name="Picture 3" descr="C:\Documents and Settings\maryam\Desktop\DSCN6833.JPG"/>
          <p:cNvPicPr>
            <a:picLocks noChangeAspect="1" noChangeArrowheads="1"/>
          </p:cNvPicPr>
          <p:nvPr/>
        </p:nvPicPr>
        <p:blipFill>
          <a:blip r:embed="rId4" cstate="print"/>
          <a:srcRect/>
          <a:stretch>
            <a:fillRect/>
          </a:stretch>
        </p:blipFill>
        <p:spPr bwMode="auto">
          <a:xfrm>
            <a:off x="2357422" y="2928934"/>
            <a:ext cx="2509834" cy="1792290"/>
          </a:xfrm>
          <a:prstGeom prst="rect">
            <a:avLst/>
          </a:prstGeom>
          <a:noFill/>
        </p:spPr>
      </p:pic>
      <p:sp>
        <p:nvSpPr>
          <p:cNvPr id="11" name="TextBox 10"/>
          <p:cNvSpPr txBox="1"/>
          <p:nvPr/>
        </p:nvSpPr>
        <p:spPr>
          <a:xfrm>
            <a:off x="2714612" y="5072074"/>
            <a:ext cx="2214578" cy="646331"/>
          </a:xfrm>
          <a:prstGeom prst="rect">
            <a:avLst/>
          </a:prstGeom>
          <a:noFill/>
        </p:spPr>
        <p:txBody>
          <a:bodyPr wrap="square" rtlCol="0">
            <a:spAutoFit/>
          </a:bodyPr>
          <a:lstStyle/>
          <a:p>
            <a:pPr algn="r"/>
            <a:r>
              <a:rPr lang="fa-IR" dirty="0" smtClean="0"/>
              <a:t>تفکیک سواره و پیاده در میدان سر حمام</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1428728" y="785794"/>
            <a:ext cx="5429288" cy="369332"/>
          </a:xfrm>
          <a:prstGeom prst="rect">
            <a:avLst/>
          </a:prstGeom>
          <a:noFill/>
        </p:spPr>
        <p:txBody>
          <a:bodyPr wrap="square" rtlCol="0">
            <a:spAutoFit/>
          </a:bodyPr>
          <a:lstStyle/>
          <a:p>
            <a:pPr algn="r"/>
            <a:r>
              <a:rPr lang="fa-IR" dirty="0" smtClean="0">
                <a:solidFill>
                  <a:schemeClr val="bg1"/>
                </a:solidFill>
              </a:rPr>
              <a:t>حفظ و اعتلای بناهای یادمانی و با ارزش  </a:t>
            </a:r>
            <a:endParaRPr lang="en-US" dirty="0">
              <a:solidFill>
                <a:schemeClr val="bg1"/>
              </a:solidFill>
            </a:endParaRPr>
          </a:p>
        </p:txBody>
      </p:sp>
      <p:graphicFrame>
        <p:nvGraphicFramePr>
          <p:cNvPr id="4" name="Table 3"/>
          <p:cNvGraphicFramePr>
            <a:graphicFrameLocks noGrp="1"/>
          </p:cNvGraphicFramePr>
          <p:nvPr/>
        </p:nvGraphicFramePr>
        <p:xfrm>
          <a:off x="0" y="1285860"/>
          <a:ext cx="6858016" cy="4857784"/>
        </p:xfrm>
        <a:graphic>
          <a:graphicData uri="http://schemas.openxmlformats.org/drawingml/2006/table">
            <a:tbl>
              <a:tblPr firstRow="1" bandRow="1">
                <a:tableStyleId>{2A488322-F2BA-4B5B-9748-0D474271808F}</a:tableStyleId>
              </a:tblPr>
              <a:tblGrid>
                <a:gridCol w="4714876"/>
                <a:gridCol w="2143140"/>
              </a:tblGrid>
              <a:tr h="936440">
                <a:tc>
                  <a:txBody>
                    <a:bodyPr/>
                    <a:lstStyle/>
                    <a:p>
                      <a:pPr algn="ctr"/>
                      <a:r>
                        <a:rPr lang="fa-IR" dirty="0" smtClean="0">
                          <a:solidFill>
                            <a:schemeClr val="tx1"/>
                          </a:solidFill>
                        </a:rPr>
                        <a:t>سیاست</a:t>
                      </a:r>
                      <a:endParaRPr lang="en-US" dirty="0">
                        <a:solidFill>
                          <a:schemeClr val="tx1"/>
                        </a:solidFill>
                      </a:endParaRPr>
                    </a:p>
                  </a:txBody>
                  <a:tcPr/>
                </a:tc>
                <a:tc>
                  <a:txBody>
                    <a:bodyPr/>
                    <a:lstStyle/>
                    <a:p>
                      <a:pPr algn="ctr"/>
                      <a:r>
                        <a:rPr lang="fa-IR" dirty="0" smtClean="0">
                          <a:solidFill>
                            <a:schemeClr val="tx1"/>
                          </a:solidFill>
                        </a:rPr>
                        <a:t>راهبرد</a:t>
                      </a:r>
                      <a:endParaRPr lang="en-US" dirty="0">
                        <a:solidFill>
                          <a:schemeClr val="tx1"/>
                        </a:solidFill>
                      </a:endParaRPr>
                    </a:p>
                  </a:txBody>
                  <a:tcPr/>
                </a:tc>
              </a:tr>
              <a:tr h="3921344">
                <a:tc>
                  <a:txBody>
                    <a:bodyPr/>
                    <a:lstStyle/>
                    <a:p>
                      <a:pPr algn="r"/>
                      <a:r>
                        <a:rPr lang="fa-IR" sz="1600" dirty="0" smtClean="0"/>
                        <a:t>1-</a:t>
                      </a:r>
                      <a:r>
                        <a:rPr lang="fa-IR" sz="1600" baseline="0" dirty="0" smtClean="0"/>
                        <a:t> ساماندهی فضای پیرامون بناهای تاریخی                             2-مرمت بناها و بدنه های شهری                                         3- گشایش فضایی پیرامون بناها                                          4- تراکم بناهای اطراف بناهای تاریخی حداکثر 2 طبقه</a:t>
                      </a:r>
                      <a:endParaRPr lang="fa-IR" sz="1600" dirty="0" smtClean="0">
                        <a:solidFill>
                          <a:schemeClr val="tx1"/>
                        </a:solidFill>
                      </a:endParaRPr>
                    </a:p>
                  </a:txBody>
                  <a:tcPr/>
                </a:tc>
                <a:tc>
                  <a:txBody>
                    <a:bodyPr/>
                    <a:lstStyle/>
                    <a:p>
                      <a:pPr algn="r"/>
                      <a:r>
                        <a:rPr lang="fa-IR" sz="1600" baseline="0" dirty="0" smtClean="0"/>
                        <a:t>                                                                                                                                                                          -شناسایی و تقویت فضاها و بناهای تاریخی در عرصه   نمایان شهری</a:t>
                      </a:r>
                      <a:endParaRPr lang="en-US" sz="1600" dirty="0"/>
                    </a:p>
                  </a:txBody>
                  <a:tcPr/>
                </a:tc>
              </a:tr>
            </a:tbl>
          </a:graphicData>
        </a:graphic>
      </p:graphicFrame>
      <p:sp>
        <p:nvSpPr>
          <p:cNvPr id="6" name="TextBox 5"/>
          <p:cNvSpPr txBox="1"/>
          <p:nvPr/>
        </p:nvSpPr>
        <p:spPr>
          <a:xfrm>
            <a:off x="4857752" y="0"/>
            <a:ext cx="1857388" cy="769441"/>
          </a:xfrm>
          <a:prstGeom prst="rect">
            <a:avLst/>
          </a:prstGeom>
          <a:noFill/>
        </p:spPr>
        <p:txBody>
          <a:bodyPr wrap="square" rtlCol="0">
            <a:spAutoFit/>
          </a:bodyPr>
          <a:lstStyle/>
          <a:p>
            <a:pPr algn="r"/>
            <a:r>
              <a:rPr lang="fa-IR" sz="4400" dirty="0" smtClean="0">
                <a:solidFill>
                  <a:srgbClr val="FFC000"/>
                </a:solidFill>
              </a:rPr>
              <a:t>هدف</a:t>
            </a:r>
            <a:endParaRPr lang="en-US" sz="4400" dirty="0">
              <a:solidFill>
                <a:srgbClr val="FFC000"/>
              </a:solidFill>
            </a:endParaRPr>
          </a:p>
        </p:txBody>
      </p:sp>
      <p:cxnSp>
        <p:nvCxnSpPr>
          <p:cNvPr id="8" name="Straight Connector 7"/>
          <p:cNvCxnSpPr/>
          <p:nvPr/>
        </p:nvCxnSpPr>
        <p:spPr>
          <a:xfrm rot="5400000">
            <a:off x="2821769" y="4179099"/>
            <a:ext cx="392909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197" name="Picture 5" descr="C:\Documents and Settings\maryam\Desktop\DSCN6832.JPG"/>
          <p:cNvPicPr>
            <a:picLocks noChangeAspect="1" noChangeArrowheads="1"/>
          </p:cNvPicPr>
          <p:nvPr/>
        </p:nvPicPr>
        <p:blipFill>
          <a:blip r:embed="rId3" cstate="print"/>
          <a:srcRect l="5970" r="4478" b="10526"/>
          <a:stretch>
            <a:fillRect/>
          </a:stretch>
        </p:blipFill>
        <p:spPr bwMode="auto">
          <a:xfrm>
            <a:off x="1000100" y="3857628"/>
            <a:ext cx="2571768" cy="1500198"/>
          </a:xfrm>
          <a:prstGeom prst="rect">
            <a:avLst/>
          </a:prstGeom>
          <a:noFill/>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0" y="1285860"/>
          <a:ext cx="6858016" cy="4786346"/>
        </p:xfrm>
        <a:graphic>
          <a:graphicData uri="http://schemas.openxmlformats.org/drawingml/2006/table">
            <a:tbl>
              <a:tblPr firstRow="1" bandRow="1">
                <a:tableStyleId>{85BE263C-DBD7-4A20-BB59-AAB30ACAA65A}</a:tableStyleId>
              </a:tblPr>
              <a:tblGrid>
                <a:gridCol w="4857752"/>
                <a:gridCol w="2000264"/>
              </a:tblGrid>
              <a:tr h="922669">
                <a:tc>
                  <a:txBody>
                    <a:bodyPr/>
                    <a:lstStyle/>
                    <a:p>
                      <a:pPr algn="ctr"/>
                      <a:r>
                        <a:rPr lang="fa-IR" dirty="0" smtClean="0">
                          <a:solidFill>
                            <a:schemeClr val="tx1"/>
                          </a:solidFill>
                        </a:rPr>
                        <a:t>سیاست</a:t>
                      </a:r>
                      <a:endParaRPr lang="en-US" dirty="0">
                        <a:solidFill>
                          <a:schemeClr val="tx1"/>
                        </a:solidFill>
                      </a:endParaRPr>
                    </a:p>
                  </a:txBody>
                  <a:tcPr/>
                </a:tc>
                <a:tc>
                  <a:txBody>
                    <a:bodyPr/>
                    <a:lstStyle/>
                    <a:p>
                      <a:pPr algn="ctr"/>
                      <a:r>
                        <a:rPr lang="fa-IR" dirty="0" smtClean="0">
                          <a:solidFill>
                            <a:schemeClr val="tx1"/>
                          </a:solidFill>
                        </a:rPr>
                        <a:t>راهبرد</a:t>
                      </a:r>
                      <a:endParaRPr lang="en-US" dirty="0">
                        <a:solidFill>
                          <a:schemeClr val="tx1"/>
                        </a:solidFill>
                      </a:endParaRPr>
                    </a:p>
                  </a:txBody>
                  <a:tcPr/>
                </a:tc>
              </a:tr>
              <a:tr h="3863677">
                <a:tc>
                  <a:txBody>
                    <a:bodyPr/>
                    <a:lstStyle/>
                    <a:p>
                      <a:pPr algn="r"/>
                      <a:r>
                        <a:rPr lang="fa-IR" sz="1600" dirty="0" smtClean="0"/>
                        <a:t>1- استفاده از بنای</a:t>
                      </a:r>
                      <a:r>
                        <a:rPr lang="fa-IR" sz="1600" baseline="0" dirty="0" smtClean="0"/>
                        <a:t> اوصیا به عنوان فضای فرهنگی</a:t>
                      </a:r>
                    </a:p>
                    <a:p>
                      <a:pPr algn="r"/>
                      <a:endParaRPr lang="fa-IR" sz="1600" baseline="0" dirty="0" smtClean="0"/>
                    </a:p>
                    <a:p>
                      <a:pPr algn="r"/>
                      <a:r>
                        <a:rPr lang="fa-IR" sz="1600" baseline="0" dirty="0" smtClean="0"/>
                        <a:t>2- تغییر کاربری کارگاه چوب در میدان سر حمام به نمایشگاه موقت</a:t>
                      </a:r>
                      <a:endParaRPr lang="fa-IR" sz="1600" dirty="0" smtClean="0">
                        <a:solidFill>
                          <a:schemeClr val="tx1"/>
                        </a:solidFill>
                      </a:endParaRPr>
                    </a:p>
                  </a:txBody>
                  <a:tcPr/>
                </a:tc>
                <a:tc>
                  <a:txBody>
                    <a:bodyPr/>
                    <a:lstStyle/>
                    <a:p>
                      <a:pPr algn="r"/>
                      <a:r>
                        <a:rPr lang="fa-IR" sz="1600" baseline="0" dirty="0" smtClean="0"/>
                        <a:t>                                                                    </a:t>
                      </a:r>
                    </a:p>
                    <a:p>
                      <a:pPr algn="r"/>
                      <a:endParaRPr lang="fa-IR" sz="1600" baseline="0" dirty="0" smtClean="0"/>
                    </a:p>
                    <a:p>
                      <a:pPr algn="r"/>
                      <a:endParaRPr lang="fa-IR" sz="1600" baseline="0" dirty="0" smtClean="0"/>
                    </a:p>
                    <a:p>
                      <a:pPr algn="r"/>
                      <a:r>
                        <a:rPr lang="fa-IR" sz="1600" baseline="0" dirty="0" smtClean="0"/>
                        <a:t>- افزودن کاربری های جدید و متنوع به بافت                       </a:t>
                      </a:r>
                      <a:endParaRPr lang="en-US" sz="1600" dirty="0"/>
                    </a:p>
                  </a:txBody>
                  <a:tcPr/>
                </a:tc>
              </a:tr>
            </a:tbl>
          </a:graphicData>
        </a:graphic>
      </p:graphicFrame>
      <p:sp>
        <p:nvSpPr>
          <p:cNvPr id="4" name="TextBox 3"/>
          <p:cNvSpPr txBox="1"/>
          <p:nvPr/>
        </p:nvSpPr>
        <p:spPr>
          <a:xfrm>
            <a:off x="2071670" y="785794"/>
            <a:ext cx="4643470" cy="369332"/>
          </a:xfrm>
          <a:prstGeom prst="rect">
            <a:avLst/>
          </a:prstGeom>
          <a:noFill/>
        </p:spPr>
        <p:txBody>
          <a:bodyPr wrap="square" rtlCol="0">
            <a:spAutoFit/>
          </a:bodyPr>
          <a:lstStyle/>
          <a:p>
            <a:pPr algn="r"/>
            <a:r>
              <a:rPr lang="fa-IR" dirty="0" smtClean="0">
                <a:solidFill>
                  <a:schemeClr val="bg1"/>
                </a:solidFill>
              </a:rPr>
              <a:t>ارتقا کیفیت محیط شهری و بهبود سیمای شهری </a:t>
            </a:r>
            <a:endParaRPr lang="en-US" dirty="0">
              <a:solidFill>
                <a:schemeClr val="bg1"/>
              </a:solidFill>
            </a:endParaRPr>
          </a:p>
        </p:txBody>
      </p:sp>
      <p:sp>
        <p:nvSpPr>
          <p:cNvPr id="5" name="TextBox 4"/>
          <p:cNvSpPr txBox="1"/>
          <p:nvPr/>
        </p:nvSpPr>
        <p:spPr>
          <a:xfrm>
            <a:off x="5143504" y="0"/>
            <a:ext cx="1571636" cy="769441"/>
          </a:xfrm>
          <a:prstGeom prst="rect">
            <a:avLst/>
          </a:prstGeom>
          <a:noFill/>
        </p:spPr>
        <p:txBody>
          <a:bodyPr wrap="square" rtlCol="0">
            <a:spAutoFit/>
          </a:bodyPr>
          <a:lstStyle/>
          <a:p>
            <a:pPr algn="r"/>
            <a:r>
              <a:rPr lang="fa-IR" sz="4400" dirty="0" smtClean="0">
                <a:solidFill>
                  <a:srgbClr val="FF0000"/>
                </a:solidFill>
              </a:rPr>
              <a:t>هدف</a:t>
            </a:r>
            <a:endParaRPr lang="en-US" sz="4400" dirty="0">
              <a:solidFill>
                <a:srgbClr val="FF0000"/>
              </a:solidFill>
            </a:endParaRPr>
          </a:p>
        </p:txBody>
      </p:sp>
      <p:cxnSp>
        <p:nvCxnSpPr>
          <p:cNvPr id="7" name="Straight Connector 6"/>
          <p:cNvCxnSpPr/>
          <p:nvPr/>
        </p:nvCxnSpPr>
        <p:spPr>
          <a:xfrm rot="5400000">
            <a:off x="2929720" y="4142586"/>
            <a:ext cx="385765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0247" name="Picture 7" descr="C:\Documents and Settings\maryam\Desktop\DSCN6799.JPG"/>
          <p:cNvPicPr>
            <a:picLocks noChangeAspect="1" noChangeArrowheads="1"/>
          </p:cNvPicPr>
          <p:nvPr/>
        </p:nvPicPr>
        <p:blipFill>
          <a:blip r:embed="rId3" cstate="print">
            <a:lum bright="-20000"/>
          </a:blip>
          <a:srcRect/>
          <a:stretch>
            <a:fillRect/>
          </a:stretch>
        </p:blipFill>
        <p:spPr bwMode="auto">
          <a:xfrm>
            <a:off x="142844" y="3071810"/>
            <a:ext cx="4630738" cy="2876552"/>
          </a:xfrm>
          <a:prstGeom prst="rect">
            <a:avLst/>
          </a:prstGeom>
          <a:noFill/>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0" y="1214422"/>
          <a:ext cx="6858016" cy="4857784"/>
        </p:xfrm>
        <a:graphic>
          <a:graphicData uri="http://schemas.openxmlformats.org/drawingml/2006/table">
            <a:tbl>
              <a:tblPr firstRow="1" bandRow="1">
                <a:tableStyleId>{85BE263C-DBD7-4A20-BB59-AAB30ACAA65A}</a:tableStyleId>
              </a:tblPr>
              <a:tblGrid>
                <a:gridCol w="4857752"/>
                <a:gridCol w="2000264"/>
              </a:tblGrid>
              <a:tr h="922669">
                <a:tc>
                  <a:txBody>
                    <a:bodyPr/>
                    <a:lstStyle/>
                    <a:p>
                      <a:pPr algn="ctr"/>
                      <a:r>
                        <a:rPr lang="fa-IR" dirty="0" smtClean="0">
                          <a:solidFill>
                            <a:schemeClr val="tx1"/>
                          </a:solidFill>
                        </a:rPr>
                        <a:t>سیاست</a:t>
                      </a:r>
                      <a:endParaRPr lang="en-US" dirty="0">
                        <a:solidFill>
                          <a:schemeClr val="tx1"/>
                        </a:solidFill>
                      </a:endParaRPr>
                    </a:p>
                  </a:txBody>
                  <a:tcPr/>
                </a:tc>
                <a:tc>
                  <a:txBody>
                    <a:bodyPr/>
                    <a:lstStyle/>
                    <a:p>
                      <a:pPr algn="ctr"/>
                      <a:r>
                        <a:rPr lang="fa-IR" dirty="0" smtClean="0">
                          <a:solidFill>
                            <a:schemeClr val="tx1"/>
                          </a:solidFill>
                        </a:rPr>
                        <a:t>راهبرد</a:t>
                      </a:r>
                      <a:endParaRPr lang="en-US" dirty="0">
                        <a:solidFill>
                          <a:schemeClr val="tx1"/>
                        </a:solidFill>
                      </a:endParaRPr>
                    </a:p>
                  </a:txBody>
                  <a:tcPr/>
                </a:tc>
              </a:tr>
              <a:tr h="3935115">
                <a:tc>
                  <a:txBody>
                    <a:bodyPr/>
                    <a:lstStyle/>
                    <a:p>
                      <a:pPr algn="r"/>
                      <a:r>
                        <a:rPr lang="fa-IR" sz="1600" dirty="0" smtClean="0"/>
                        <a:t>1- تدوین ضوابط و مقررات محدودکننده </a:t>
                      </a:r>
                    </a:p>
                    <a:p>
                      <a:pPr algn="r"/>
                      <a:r>
                        <a:rPr lang="fa-IR" sz="1600" baseline="0" dirty="0" smtClean="0"/>
                        <a:t>       </a:t>
                      </a:r>
                    </a:p>
                    <a:p>
                      <a:pPr algn="r"/>
                      <a:r>
                        <a:rPr lang="fa-IR" sz="1600" baseline="0" dirty="0" smtClean="0"/>
                        <a:t>       - ارتفاع ساختمانها حداکثر 2 طبقه</a:t>
                      </a:r>
                    </a:p>
                    <a:p>
                      <a:pPr algn="r"/>
                      <a:r>
                        <a:rPr lang="fa-IR" sz="1600" baseline="0" dirty="0" smtClean="0"/>
                        <a:t>       - استفاده از آجر و سیمان در نما</a:t>
                      </a:r>
                    </a:p>
                    <a:p>
                      <a:pPr algn="r"/>
                      <a:r>
                        <a:rPr lang="fa-IR" sz="1600" baseline="0" dirty="0" smtClean="0"/>
                        <a:t>       - استفاده از سفال در سقف شیروانی</a:t>
                      </a:r>
                    </a:p>
                    <a:p>
                      <a:pPr algn="r"/>
                      <a:r>
                        <a:rPr lang="fa-IR" sz="1600" baseline="0" dirty="0" smtClean="0"/>
                        <a:t>       - استفاده از درب و پنجره چوبی </a:t>
                      </a:r>
                      <a:endParaRPr lang="fa-IR" sz="1600" dirty="0" smtClean="0">
                        <a:solidFill>
                          <a:schemeClr val="tx1"/>
                        </a:solidFill>
                      </a:endParaRPr>
                    </a:p>
                  </a:txBody>
                  <a:tcPr/>
                </a:tc>
                <a:tc>
                  <a:txBody>
                    <a:bodyPr/>
                    <a:lstStyle/>
                    <a:p>
                      <a:pPr algn="r"/>
                      <a:r>
                        <a:rPr lang="fa-IR" sz="1600" baseline="0" dirty="0" smtClean="0"/>
                        <a:t>                                                                    </a:t>
                      </a:r>
                    </a:p>
                    <a:p>
                      <a:pPr algn="r"/>
                      <a:r>
                        <a:rPr lang="fa-IR" sz="1600" baseline="0" dirty="0" smtClean="0"/>
                        <a:t> </a:t>
                      </a:r>
                    </a:p>
                    <a:p>
                      <a:pPr algn="r"/>
                      <a:endParaRPr lang="fa-IR" sz="1600" baseline="0" dirty="0" smtClean="0"/>
                    </a:p>
                    <a:p>
                      <a:pPr algn="r"/>
                      <a:r>
                        <a:rPr lang="fa-IR" sz="1600" baseline="0" dirty="0" smtClean="0"/>
                        <a:t>- هماهنگی بصری توده های ساختمانی با محیط بوم شناختی (از لحاظ ارتفاع ، سبک معماری ، مصالح و ...)                 </a:t>
                      </a:r>
                      <a:endParaRPr lang="en-US" sz="1600" dirty="0"/>
                    </a:p>
                  </a:txBody>
                  <a:tcPr/>
                </a:tc>
              </a:tr>
            </a:tbl>
          </a:graphicData>
        </a:graphic>
      </p:graphicFrame>
      <p:sp>
        <p:nvSpPr>
          <p:cNvPr id="4" name="TextBox 3"/>
          <p:cNvSpPr txBox="1"/>
          <p:nvPr/>
        </p:nvSpPr>
        <p:spPr>
          <a:xfrm>
            <a:off x="2071670" y="642918"/>
            <a:ext cx="4643470" cy="369332"/>
          </a:xfrm>
          <a:prstGeom prst="rect">
            <a:avLst/>
          </a:prstGeom>
          <a:noFill/>
        </p:spPr>
        <p:txBody>
          <a:bodyPr wrap="square" rtlCol="0">
            <a:spAutoFit/>
          </a:bodyPr>
          <a:lstStyle/>
          <a:p>
            <a:pPr algn="r"/>
            <a:r>
              <a:rPr lang="fa-IR" dirty="0" smtClean="0">
                <a:solidFill>
                  <a:schemeClr val="bg1"/>
                </a:solidFill>
              </a:rPr>
              <a:t>ارتقا کیفیت محیط شهری و بهبود سیمای شهری </a:t>
            </a:r>
            <a:endParaRPr lang="en-US" dirty="0">
              <a:solidFill>
                <a:schemeClr val="bg1"/>
              </a:solidFill>
            </a:endParaRPr>
          </a:p>
        </p:txBody>
      </p:sp>
      <p:cxnSp>
        <p:nvCxnSpPr>
          <p:cNvPr id="8" name="Straight Connector 7"/>
          <p:cNvCxnSpPr/>
          <p:nvPr/>
        </p:nvCxnSpPr>
        <p:spPr>
          <a:xfrm rot="5400000">
            <a:off x="2964645" y="4107661"/>
            <a:ext cx="392909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9" name="Picture 2" descr="C:\Documents and Settings\maryam\Desktop\siamak\New Folder\IMAG0076.JPG"/>
          <p:cNvPicPr>
            <a:picLocks noChangeAspect="1" noChangeArrowheads="1"/>
          </p:cNvPicPr>
          <p:nvPr/>
        </p:nvPicPr>
        <p:blipFill>
          <a:blip r:embed="rId3" cstate="print"/>
          <a:srcRect l="26190" t="2326" r="26191" b="4651"/>
          <a:stretch>
            <a:fillRect/>
          </a:stretch>
        </p:blipFill>
        <p:spPr bwMode="auto">
          <a:xfrm>
            <a:off x="0" y="3857628"/>
            <a:ext cx="1214414" cy="1357322"/>
          </a:xfrm>
          <a:prstGeom prst="rect">
            <a:avLst/>
          </a:prstGeom>
          <a:noFill/>
        </p:spPr>
      </p:pic>
      <p:pic>
        <p:nvPicPr>
          <p:cNvPr id="14338" name="Picture 2" descr="C:\Documents and Settings\maryam\Desktop\DSCN6834.JPG"/>
          <p:cNvPicPr>
            <a:picLocks noChangeAspect="1" noChangeArrowheads="1"/>
          </p:cNvPicPr>
          <p:nvPr/>
        </p:nvPicPr>
        <p:blipFill>
          <a:blip r:embed="rId4" cstate="print"/>
          <a:srcRect l="8563" t="10714" r="7944" b="3571"/>
          <a:stretch>
            <a:fillRect/>
          </a:stretch>
        </p:blipFill>
        <p:spPr bwMode="auto">
          <a:xfrm>
            <a:off x="1142976" y="4572008"/>
            <a:ext cx="1214446" cy="1214446"/>
          </a:xfrm>
          <a:prstGeom prst="rect">
            <a:avLst/>
          </a:prstGeom>
          <a:noFill/>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0" y="1285860"/>
          <a:ext cx="6858016" cy="4786346"/>
        </p:xfrm>
        <a:graphic>
          <a:graphicData uri="http://schemas.openxmlformats.org/drawingml/2006/table">
            <a:tbl>
              <a:tblPr firstRow="1" bandRow="1">
                <a:tableStyleId>{85BE263C-DBD7-4A20-BB59-AAB30ACAA65A}</a:tableStyleId>
              </a:tblPr>
              <a:tblGrid>
                <a:gridCol w="4857752"/>
                <a:gridCol w="2000264"/>
              </a:tblGrid>
              <a:tr h="779793">
                <a:tc>
                  <a:txBody>
                    <a:bodyPr/>
                    <a:lstStyle/>
                    <a:p>
                      <a:pPr algn="ctr"/>
                      <a:r>
                        <a:rPr lang="fa-IR" dirty="0" smtClean="0">
                          <a:solidFill>
                            <a:schemeClr val="tx1"/>
                          </a:solidFill>
                        </a:rPr>
                        <a:t>سیاست</a:t>
                      </a:r>
                      <a:endParaRPr lang="en-US" dirty="0">
                        <a:solidFill>
                          <a:schemeClr val="tx1"/>
                        </a:solidFill>
                      </a:endParaRPr>
                    </a:p>
                  </a:txBody>
                  <a:tcPr/>
                </a:tc>
                <a:tc>
                  <a:txBody>
                    <a:bodyPr/>
                    <a:lstStyle/>
                    <a:p>
                      <a:pPr algn="ctr"/>
                      <a:r>
                        <a:rPr lang="fa-IR" dirty="0" smtClean="0">
                          <a:solidFill>
                            <a:schemeClr val="tx1"/>
                          </a:solidFill>
                        </a:rPr>
                        <a:t>راهبرد</a:t>
                      </a:r>
                      <a:endParaRPr lang="en-US" dirty="0">
                        <a:solidFill>
                          <a:schemeClr val="tx1"/>
                        </a:solidFill>
                      </a:endParaRPr>
                    </a:p>
                  </a:txBody>
                  <a:tcPr/>
                </a:tc>
              </a:tr>
              <a:tr h="4006553">
                <a:tc>
                  <a:txBody>
                    <a:bodyPr/>
                    <a:lstStyle/>
                    <a:p>
                      <a:pPr algn="r"/>
                      <a:r>
                        <a:rPr lang="fa-IR" sz="1600" dirty="0" smtClean="0"/>
                        <a:t>1- تدوین</a:t>
                      </a:r>
                      <a:r>
                        <a:rPr lang="fa-IR" sz="1600" baseline="0" dirty="0" smtClean="0"/>
                        <a:t> فهرست عناصر مورد نیاز بافت</a:t>
                      </a:r>
                    </a:p>
                    <a:p>
                      <a:pPr algn="r"/>
                      <a:r>
                        <a:rPr lang="fa-IR" sz="1600" baseline="0" dirty="0" smtClean="0"/>
                        <a:t>       </a:t>
                      </a:r>
                    </a:p>
                    <a:p>
                      <a:pPr algn="r"/>
                      <a:r>
                        <a:rPr lang="fa-IR" sz="1600" baseline="0" dirty="0" smtClean="0"/>
                        <a:t>          - نیمکت – باجه تلفن – صندوق پست – سطل زباله </a:t>
                      </a:r>
                      <a:endParaRPr lang="fa-IR" sz="1600" dirty="0" smtClean="0">
                        <a:solidFill>
                          <a:schemeClr val="tx1"/>
                        </a:solidFill>
                      </a:endParaRPr>
                    </a:p>
                  </a:txBody>
                  <a:tcPr/>
                </a:tc>
                <a:tc>
                  <a:txBody>
                    <a:bodyPr/>
                    <a:lstStyle/>
                    <a:p>
                      <a:pPr algn="r"/>
                      <a:r>
                        <a:rPr lang="fa-IR" sz="1600" baseline="0" dirty="0" smtClean="0"/>
                        <a:t>                                                                         </a:t>
                      </a:r>
                    </a:p>
                    <a:p>
                      <a:pPr algn="r"/>
                      <a:endParaRPr lang="fa-IR" sz="1600" baseline="0" dirty="0" smtClean="0"/>
                    </a:p>
                    <a:p>
                      <a:pPr algn="r"/>
                      <a:endParaRPr lang="fa-IR" sz="1600" baseline="0" dirty="0" smtClean="0"/>
                    </a:p>
                    <a:p>
                      <a:pPr algn="r"/>
                      <a:r>
                        <a:rPr lang="fa-IR" sz="1600" baseline="0" dirty="0" smtClean="0"/>
                        <a:t>- ایجاد مبلمان شهری مطابق با شرایط اجتماعی و اقلیمی   </a:t>
                      </a:r>
                      <a:endParaRPr lang="en-US" sz="1600" dirty="0"/>
                    </a:p>
                  </a:txBody>
                  <a:tcPr/>
                </a:tc>
              </a:tr>
            </a:tbl>
          </a:graphicData>
        </a:graphic>
      </p:graphicFrame>
      <p:sp>
        <p:nvSpPr>
          <p:cNvPr id="4" name="TextBox 3"/>
          <p:cNvSpPr txBox="1"/>
          <p:nvPr/>
        </p:nvSpPr>
        <p:spPr>
          <a:xfrm>
            <a:off x="2071670" y="642918"/>
            <a:ext cx="4643470" cy="369332"/>
          </a:xfrm>
          <a:prstGeom prst="rect">
            <a:avLst/>
          </a:prstGeom>
          <a:noFill/>
        </p:spPr>
        <p:txBody>
          <a:bodyPr wrap="square" rtlCol="0">
            <a:spAutoFit/>
          </a:bodyPr>
          <a:lstStyle/>
          <a:p>
            <a:pPr algn="r"/>
            <a:r>
              <a:rPr lang="fa-IR" dirty="0" smtClean="0">
                <a:solidFill>
                  <a:schemeClr val="bg1"/>
                </a:solidFill>
              </a:rPr>
              <a:t>ارتقا کیفیت محیط شهری و بهبود سیمای شهری </a:t>
            </a:r>
            <a:endParaRPr lang="en-US" dirty="0">
              <a:solidFill>
                <a:schemeClr val="bg1"/>
              </a:solidFill>
            </a:endParaRPr>
          </a:p>
        </p:txBody>
      </p:sp>
      <p:pic>
        <p:nvPicPr>
          <p:cNvPr id="5" name="Picture 2"/>
          <p:cNvPicPr>
            <a:picLocks noChangeAspect="1" noChangeArrowheads="1"/>
          </p:cNvPicPr>
          <p:nvPr/>
        </p:nvPicPr>
        <p:blipFill>
          <a:blip r:embed="rId3"/>
          <a:srcRect/>
          <a:stretch>
            <a:fillRect/>
          </a:stretch>
        </p:blipFill>
        <p:spPr bwMode="auto">
          <a:xfrm>
            <a:off x="3143240" y="3429000"/>
            <a:ext cx="1500198" cy="1571636"/>
          </a:xfrm>
          <a:prstGeom prst="rect">
            <a:avLst/>
          </a:prstGeom>
          <a:noFill/>
          <a:ln w="9525">
            <a:noFill/>
            <a:miter lim="800000"/>
            <a:headEnd/>
            <a:tailEnd/>
          </a:ln>
          <a:effectLst/>
        </p:spPr>
      </p:pic>
      <p:pic>
        <p:nvPicPr>
          <p:cNvPr id="6" name="Picture 6"/>
          <p:cNvPicPr>
            <a:picLocks noChangeAspect="1" noChangeArrowheads="1"/>
          </p:cNvPicPr>
          <p:nvPr/>
        </p:nvPicPr>
        <p:blipFill>
          <a:blip r:embed="rId4"/>
          <a:srcRect l="-4" r="-6479" b="6249"/>
          <a:stretch>
            <a:fillRect/>
          </a:stretch>
        </p:blipFill>
        <p:spPr bwMode="auto">
          <a:xfrm>
            <a:off x="0" y="3714752"/>
            <a:ext cx="1428728" cy="1285884"/>
          </a:xfrm>
          <a:prstGeom prst="rect">
            <a:avLst/>
          </a:prstGeom>
          <a:noFill/>
          <a:ln w="9525">
            <a:noFill/>
            <a:miter lim="800000"/>
            <a:headEnd/>
            <a:tailEnd/>
          </a:ln>
          <a:effectLst/>
        </p:spPr>
      </p:pic>
      <p:pic>
        <p:nvPicPr>
          <p:cNvPr id="7" name="Picture 3"/>
          <p:cNvPicPr>
            <a:picLocks noChangeAspect="1" noChangeArrowheads="1"/>
          </p:cNvPicPr>
          <p:nvPr/>
        </p:nvPicPr>
        <p:blipFill>
          <a:blip r:embed="rId5"/>
          <a:srcRect l="18817" r="3226"/>
          <a:stretch>
            <a:fillRect/>
          </a:stretch>
        </p:blipFill>
        <p:spPr bwMode="auto">
          <a:xfrm>
            <a:off x="1142976" y="4714884"/>
            <a:ext cx="1357322" cy="1142997"/>
          </a:xfrm>
          <a:prstGeom prst="rect">
            <a:avLst/>
          </a:prstGeom>
          <a:noFill/>
          <a:ln w="9525">
            <a:noFill/>
            <a:miter lim="800000"/>
            <a:headEnd/>
            <a:tailEnd/>
          </a:ln>
          <a:effectLst/>
        </p:spPr>
      </p:pic>
      <p:cxnSp>
        <p:nvCxnSpPr>
          <p:cNvPr id="9" name="Straight Connector 8"/>
          <p:cNvCxnSpPr/>
          <p:nvPr/>
        </p:nvCxnSpPr>
        <p:spPr>
          <a:xfrm rot="5400000">
            <a:off x="2928926" y="4071942"/>
            <a:ext cx="4000528"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0" y="1214422"/>
          <a:ext cx="6858016" cy="4857784"/>
        </p:xfrm>
        <a:graphic>
          <a:graphicData uri="http://schemas.openxmlformats.org/drawingml/2006/table">
            <a:tbl>
              <a:tblPr firstRow="1" bandRow="1">
                <a:tableStyleId>{85BE263C-DBD7-4A20-BB59-AAB30ACAA65A}</a:tableStyleId>
              </a:tblPr>
              <a:tblGrid>
                <a:gridCol w="4857752"/>
                <a:gridCol w="2000264"/>
              </a:tblGrid>
              <a:tr h="922669">
                <a:tc>
                  <a:txBody>
                    <a:bodyPr/>
                    <a:lstStyle/>
                    <a:p>
                      <a:pPr algn="ctr"/>
                      <a:r>
                        <a:rPr lang="fa-IR" dirty="0" smtClean="0">
                          <a:solidFill>
                            <a:schemeClr val="tx1"/>
                          </a:solidFill>
                        </a:rPr>
                        <a:t>سیاست</a:t>
                      </a:r>
                      <a:endParaRPr lang="en-US" dirty="0">
                        <a:solidFill>
                          <a:schemeClr val="tx1"/>
                        </a:solidFill>
                      </a:endParaRPr>
                    </a:p>
                  </a:txBody>
                  <a:tcPr/>
                </a:tc>
                <a:tc>
                  <a:txBody>
                    <a:bodyPr/>
                    <a:lstStyle/>
                    <a:p>
                      <a:pPr algn="ctr"/>
                      <a:r>
                        <a:rPr lang="fa-IR" dirty="0" smtClean="0">
                          <a:solidFill>
                            <a:schemeClr val="tx1"/>
                          </a:solidFill>
                        </a:rPr>
                        <a:t>راهبرد</a:t>
                      </a:r>
                      <a:endParaRPr lang="en-US" dirty="0">
                        <a:solidFill>
                          <a:schemeClr val="tx1"/>
                        </a:solidFill>
                      </a:endParaRPr>
                    </a:p>
                  </a:txBody>
                  <a:tcPr/>
                </a:tc>
              </a:tr>
              <a:tr h="3935115">
                <a:tc>
                  <a:txBody>
                    <a:bodyPr/>
                    <a:lstStyle/>
                    <a:p>
                      <a:pPr algn="r"/>
                      <a:r>
                        <a:rPr lang="fa-IR" sz="1600" dirty="0" smtClean="0"/>
                        <a:t>1- هدایت آب های سطحی به طرف کانال های زیر زمینی با ایجاد شیب 2 تا 4 درصد</a:t>
                      </a:r>
                    </a:p>
                    <a:p>
                      <a:pPr algn="r"/>
                      <a:endParaRPr lang="fa-IR" sz="1600" dirty="0" smtClean="0"/>
                    </a:p>
                    <a:p>
                      <a:pPr algn="r"/>
                      <a:endParaRPr lang="fa-IR" sz="1600" dirty="0" smtClean="0"/>
                    </a:p>
                    <a:p>
                      <a:pPr algn="r"/>
                      <a:r>
                        <a:rPr lang="fa-IR" sz="1600" dirty="0" smtClean="0"/>
                        <a:t>2- تعبیه کانال</a:t>
                      </a:r>
                      <a:r>
                        <a:rPr lang="fa-IR" sz="1600" baseline="0" dirty="0" smtClean="0"/>
                        <a:t> های زیر زمینی به فواصل مورد نیاز</a:t>
                      </a:r>
                      <a:endParaRPr lang="fa-IR" sz="1600" dirty="0" smtClean="0">
                        <a:solidFill>
                          <a:schemeClr val="tx1"/>
                        </a:solidFill>
                      </a:endParaRPr>
                    </a:p>
                  </a:txBody>
                  <a:tcPr/>
                </a:tc>
                <a:tc>
                  <a:txBody>
                    <a:bodyPr/>
                    <a:lstStyle/>
                    <a:p>
                      <a:pPr algn="r"/>
                      <a:r>
                        <a:rPr lang="fa-IR" sz="1600" baseline="0" dirty="0" smtClean="0"/>
                        <a:t>                                                               </a:t>
                      </a:r>
                    </a:p>
                    <a:p>
                      <a:pPr algn="r"/>
                      <a:endParaRPr lang="fa-IR" sz="1600" baseline="0" dirty="0" smtClean="0"/>
                    </a:p>
                    <a:p>
                      <a:pPr algn="r"/>
                      <a:r>
                        <a:rPr lang="fa-IR" sz="1600" baseline="0" dirty="0" smtClean="0"/>
                        <a:t>- ساماندهی وضعیت دفع آب های سطحی      </a:t>
                      </a:r>
                      <a:endParaRPr lang="en-US" sz="1600" dirty="0"/>
                    </a:p>
                  </a:txBody>
                  <a:tcPr/>
                </a:tc>
              </a:tr>
            </a:tbl>
          </a:graphicData>
        </a:graphic>
      </p:graphicFrame>
      <p:sp>
        <p:nvSpPr>
          <p:cNvPr id="4" name="TextBox 3"/>
          <p:cNvSpPr txBox="1"/>
          <p:nvPr/>
        </p:nvSpPr>
        <p:spPr>
          <a:xfrm>
            <a:off x="2071670" y="642918"/>
            <a:ext cx="4643470" cy="369332"/>
          </a:xfrm>
          <a:prstGeom prst="rect">
            <a:avLst/>
          </a:prstGeom>
          <a:noFill/>
        </p:spPr>
        <p:txBody>
          <a:bodyPr wrap="square" rtlCol="0">
            <a:spAutoFit/>
          </a:bodyPr>
          <a:lstStyle/>
          <a:p>
            <a:pPr algn="r"/>
            <a:r>
              <a:rPr lang="fa-IR" dirty="0" smtClean="0">
                <a:solidFill>
                  <a:schemeClr val="bg1"/>
                </a:solidFill>
              </a:rPr>
              <a:t>ارتقا کیفیت محیط شهری و بهبود سیمای شهری </a:t>
            </a:r>
            <a:endParaRPr lang="en-US" dirty="0">
              <a:solidFill>
                <a:schemeClr val="bg1"/>
              </a:solidFill>
            </a:endParaRPr>
          </a:p>
        </p:txBody>
      </p:sp>
      <p:cxnSp>
        <p:nvCxnSpPr>
          <p:cNvPr id="6" name="Straight Connector 5"/>
          <p:cNvCxnSpPr/>
          <p:nvPr/>
        </p:nvCxnSpPr>
        <p:spPr>
          <a:xfrm rot="5400000">
            <a:off x="3036083" y="4107661"/>
            <a:ext cx="392909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0" y="1285860"/>
          <a:ext cx="6858016" cy="4857784"/>
        </p:xfrm>
        <a:graphic>
          <a:graphicData uri="http://schemas.openxmlformats.org/drawingml/2006/table">
            <a:tbl>
              <a:tblPr firstRow="1" bandRow="1">
                <a:tableStyleId>{85BE263C-DBD7-4A20-BB59-AAB30ACAA65A}</a:tableStyleId>
              </a:tblPr>
              <a:tblGrid>
                <a:gridCol w="4857752"/>
                <a:gridCol w="2000264"/>
              </a:tblGrid>
              <a:tr h="779793">
                <a:tc>
                  <a:txBody>
                    <a:bodyPr/>
                    <a:lstStyle/>
                    <a:p>
                      <a:pPr algn="ctr"/>
                      <a:r>
                        <a:rPr lang="fa-IR" dirty="0" smtClean="0">
                          <a:solidFill>
                            <a:schemeClr val="tx1"/>
                          </a:solidFill>
                        </a:rPr>
                        <a:t>سیاست</a:t>
                      </a:r>
                      <a:endParaRPr lang="en-US" dirty="0">
                        <a:solidFill>
                          <a:schemeClr val="tx1"/>
                        </a:solidFill>
                      </a:endParaRPr>
                    </a:p>
                  </a:txBody>
                  <a:tcPr/>
                </a:tc>
                <a:tc>
                  <a:txBody>
                    <a:bodyPr/>
                    <a:lstStyle/>
                    <a:p>
                      <a:pPr algn="ctr"/>
                      <a:r>
                        <a:rPr lang="fa-IR" dirty="0" smtClean="0">
                          <a:solidFill>
                            <a:schemeClr val="tx1"/>
                          </a:solidFill>
                        </a:rPr>
                        <a:t>راهبرد</a:t>
                      </a:r>
                      <a:endParaRPr lang="en-US" dirty="0">
                        <a:solidFill>
                          <a:schemeClr val="tx1"/>
                        </a:solidFill>
                      </a:endParaRPr>
                    </a:p>
                  </a:txBody>
                  <a:tcPr/>
                </a:tc>
              </a:tr>
              <a:tr h="4077991">
                <a:tc>
                  <a:txBody>
                    <a:bodyPr/>
                    <a:lstStyle/>
                    <a:p>
                      <a:pPr algn="r"/>
                      <a:r>
                        <a:rPr lang="fa-IR" sz="1600" dirty="0" smtClean="0"/>
                        <a:t>1- رعایت ضوابط اقلیمی در ساخت و ساز </a:t>
                      </a:r>
                    </a:p>
                    <a:p>
                      <a:pPr algn="r"/>
                      <a:r>
                        <a:rPr lang="fa-IR" sz="1600" dirty="0" smtClean="0"/>
                        <a:t>      </a:t>
                      </a:r>
                    </a:p>
                    <a:p>
                      <a:pPr algn="r"/>
                      <a:r>
                        <a:rPr lang="fa-IR" sz="1600" dirty="0" smtClean="0"/>
                        <a:t>        - ایجاد کوران هوا                                                            - استفاده از هشتی                                                             - تعبیه گربه رو                                </a:t>
                      </a:r>
                    </a:p>
                    <a:p>
                      <a:pPr algn="r"/>
                      <a:r>
                        <a:rPr lang="fa-IR" sz="1600" baseline="0" dirty="0" smtClean="0"/>
                        <a:t>        </a:t>
                      </a:r>
                      <a:r>
                        <a:rPr lang="fa-IR" sz="1600" dirty="0" smtClean="0"/>
                        <a:t>-</a:t>
                      </a:r>
                      <a:r>
                        <a:rPr lang="fa-IR" sz="1600" baseline="0" dirty="0" smtClean="0"/>
                        <a:t> استفاده از سقف شیب دار</a:t>
                      </a:r>
                      <a:endParaRPr lang="fa-IR" sz="1600" dirty="0" smtClean="0">
                        <a:solidFill>
                          <a:schemeClr val="tx1"/>
                        </a:solidFill>
                      </a:endParaRPr>
                    </a:p>
                  </a:txBody>
                  <a:tcPr/>
                </a:tc>
                <a:tc>
                  <a:txBody>
                    <a:bodyPr/>
                    <a:lstStyle/>
                    <a:p>
                      <a:pPr algn="r"/>
                      <a:r>
                        <a:rPr lang="fa-IR" sz="1600" baseline="0" dirty="0" smtClean="0"/>
                        <a:t>                                                                </a:t>
                      </a:r>
                    </a:p>
                    <a:p>
                      <a:pPr algn="r"/>
                      <a:endParaRPr lang="fa-IR" sz="1600" baseline="0" dirty="0" smtClean="0"/>
                    </a:p>
                    <a:p>
                      <a:pPr algn="r"/>
                      <a:endParaRPr lang="fa-IR" sz="1600" baseline="0" dirty="0" smtClean="0"/>
                    </a:p>
                    <a:p>
                      <a:pPr algn="r"/>
                      <a:r>
                        <a:rPr lang="fa-IR" sz="1600" baseline="0" dirty="0" smtClean="0"/>
                        <a:t>- ساماندهی زیست محیطی       </a:t>
                      </a:r>
                      <a:endParaRPr lang="en-US" sz="1600" dirty="0"/>
                    </a:p>
                  </a:txBody>
                  <a:tcPr/>
                </a:tc>
              </a:tr>
            </a:tbl>
          </a:graphicData>
        </a:graphic>
      </p:graphicFrame>
      <p:sp>
        <p:nvSpPr>
          <p:cNvPr id="4" name="TextBox 3"/>
          <p:cNvSpPr txBox="1"/>
          <p:nvPr/>
        </p:nvSpPr>
        <p:spPr>
          <a:xfrm>
            <a:off x="2071670" y="642918"/>
            <a:ext cx="4643470" cy="369332"/>
          </a:xfrm>
          <a:prstGeom prst="rect">
            <a:avLst/>
          </a:prstGeom>
          <a:noFill/>
        </p:spPr>
        <p:txBody>
          <a:bodyPr wrap="square" rtlCol="0">
            <a:spAutoFit/>
          </a:bodyPr>
          <a:lstStyle/>
          <a:p>
            <a:pPr algn="r"/>
            <a:r>
              <a:rPr lang="fa-IR" dirty="0" smtClean="0">
                <a:solidFill>
                  <a:schemeClr val="bg1"/>
                </a:solidFill>
              </a:rPr>
              <a:t>ارتقا کیفیت محیط شهری و بهبود سیمای شهری </a:t>
            </a:r>
            <a:endParaRPr lang="en-US" dirty="0">
              <a:solidFill>
                <a:schemeClr val="bg1"/>
              </a:solidFill>
            </a:endParaRPr>
          </a:p>
        </p:txBody>
      </p:sp>
      <p:pic>
        <p:nvPicPr>
          <p:cNvPr id="9218" name="Picture 2" descr="C:\Documents and Settings\maryam\Desktop\Picture 008.jpg"/>
          <p:cNvPicPr>
            <a:picLocks noChangeAspect="1" noChangeArrowheads="1"/>
          </p:cNvPicPr>
          <p:nvPr/>
        </p:nvPicPr>
        <p:blipFill>
          <a:blip r:embed="rId3" cstate="print"/>
          <a:srcRect/>
          <a:stretch>
            <a:fillRect/>
          </a:stretch>
        </p:blipFill>
        <p:spPr bwMode="auto">
          <a:xfrm>
            <a:off x="2500299" y="3929066"/>
            <a:ext cx="857256" cy="857256"/>
          </a:xfrm>
          <a:prstGeom prst="rect">
            <a:avLst/>
          </a:prstGeom>
          <a:noFill/>
        </p:spPr>
      </p:pic>
      <p:pic>
        <p:nvPicPr>
          <p:cNvPr id="9220" name="Picture 4" descr="C:\Documents and Settings\maryam\Desktop\Picture 009.jpg"/>
          <p:cNvPicPr>
            <a:picLocks noChangeAspect="1" noChangeArrowheads="1"/>
          </p:cNvPicPr>
          <p:nvPr/>
        </p:nvPicPr>
        <p:blipFill>
          <a:blip r:embed="rId4" cstate="print"/>
          <a:srcRect/>
          <a:stretch>
            <a:fillRect/>
          </a:stretch>
        </p:blipFill>
        <p:spPr bwMode="auto">
          <a:xfrm>
            <a:off x="214282" y="2571744"/>
            <a:ext cx="1000100" cy="814396"/>
          </a:xfrm>
          <a:prstGeom prst="rect">
            <a:avLst/>
          </a:prstGeom>
          <a:noFill/>
        </p:spPr>
      </p:pic>
      <p:pic>
        <p:nvPicPr>
          <p:cNvPr id="9221" name="Picture 5" descr="C:\Documents and Settings\maryam\Desktop\Picture 006.jpg"/>
          <p:cNvPicPr>
            <a:picLocks noChangeAspect="1" noChangeArrowheads="1"/>
          </p:cNvPicPr>
          <p:nvPr/>
        </p:nvPicPr>
        <p:blipFill>
          <a:blip r:embed="rId5" cstate="print"/>
          <a:srcRect/>
          <a:stretch>
            <a:fillRect/>
          </a:stretch>
        </p:blipFill>
        <p:spPr bwMode="auto">
          <a:xfrm>
            <a:off x="357158" y="4429132"/>
            <a:ext cx="928662" cy="1077913"/>
          </a:xfrm>
          <a:prstGeom prst="rect">
            <a:avLst/>
          </a:prstGeom>
          <a:noFill/>
        </p:spPr>
      </p:pic>
      <p:pic>
        <p:nvPicPr>
          <p:cNvPr id="9222" name="Picture 6" descr="C:\Documents and Settings\maryam\Desktop\Pictur08.jpg"/>
          <p:cNvPicPr>
            <a:picLocks noChangeAspect="1" noChangeArrowheads="1"/>
          </p:cNvPicPr>
          <p:nvPr/>
        </p:nvPicPr>
        <p:blipFill>
          <a:blip r:embed="rId6" cstate="print"/>
          <a:srcRect/>
          <a:stretch>
            <a:fillRect/>
          </a:stretch>
        </p:blipFill>
        <p:spPr bwMode="auto">
          <a:xfrm>
            <a:off x="2500298" y="5143512"/>
            <a:ext cx="785818" cy="857256"/>
          </a:xfrm>
          <a:prstGeom prst="rect">
            <a:avLst/>
          </a:prstGeom>
          <a:noFill/>
        </p:spPr>
      </p:pic>
      <p:cxnSp>
        <p:nvCxnSpPr>
          <p:cNvPr id="13" name="Straight Connector 12"/>
          <p:cNvCxnSpPr/>
          <p:nvPr/>
        </p:nvCxnSpPr>
        <p:spPr>
          <a:xfrm>
            <a:off x="0" y="3571876"/>
            <a:ext cx="2428860" cy="1588"/>
          </a:xfrm>
          <a:prstGeom prst="line">
            <a:avLst/>
          </a:prstGeom>
          <a:ln w="762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rot="5400000">
            <a:off x="500034" y="4786322"/>
            <a:ext cx="3143272" cy="1588"/>
          </a:xfrm>
          <a:prstGeom prst="line">
            <a:avLst/>
          </a:prstGeom>
          <a:ln w="762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1714480" y="6072206"/>
            <a:ext cx="3429024" cy="1588"/>
          </a:xfrm>
          <a:prstGeom prst="line">
            <a:avLst/>
          </a:prstGeom>
          <a:ln w="7620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rot="5400000">
            <a:off x="4287042" y="5499908"/>
            <a:ext cx="1143008" cy="1588"/>
          </a:xfrm>
          <a:prstGeom prst="line">
            <a:avLst/>
          </a:prstGeom>
          <a:ln w="158750">
            <a:solidFill>
              <a:schemeClr val="accent6">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rot="5400000">
            <a:off x="2893207" y="4107661"/>
            <a:ext cx="4071966"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4143372" y="1428736"/>
            <a:ext cx="2571768" cy="369332"/>
          </a:xfrm>
          <a:prstGeom prst="rect">
            <a:avLst/>
          </a:prstGeom>
          <a:noFill/>
        </p:spPr>
        <p:txBody>
          <a:bodyPr wrap="square" rtlCol="0">
            <a:spAutoFit/>
          </a:bodyPr>
          <a:lstStyle/>
          <a:p>
            <a:pPr algn="r"/>
            <a:r>
              <a:rPr lang="fa-IR" dirty="0" smtClean="0">
                <a:solidFill>
                  <a:schemeClr val="bg1"/>
                </a:solidFill>
              </a:rPr>
              <a:t>مقاطع زمانی شکل گیری شهر:</a:t>
            </a:r>
            <a:endParaRPr lang="en-US" dirty="0">
              <a:solidFill>
                <a:schemeClr val="bg1"/>
              </a:solidFill>
            </a:endParaRPr>
          </a:p>
        </p:txBody>
      </p:sp>
      <p:sp>
        <p:nvSpPr>
          <p:cNvPr id="4" name="TextBox 3"/>
          <p:cNvSpPr txBox="1"/>
          <p:nvPr/>
        </p:nvSpPr>
        <p:spPr>
          <a:xfrm>
            <a:off x="2643174" y="2000240"/>
            <a:ext cx="4071966" cy="1477328"/>
          </a:xfrm>
          <a:prstGeom prst="rect">
            <a:avLst/>
          </a:prstGeom>
          <a:noFill/>
        </p:spPr>
        <p:txBody>
          <a:bodyPr wrap="square" rtlCol="0">
            <a:spAutoFit/>
          </a:bodyPr>
          <a:lstStyle/>
          <a:p>
            <a:pPr algn="r"/>
            <a:r>
              <a:rPr lang="fa-IR" dirty="0" smtClean="0">
                <a:solidFill>
                  <a:schemeClr val="bg1"/>
                </a:solidFill>
              </a:rPr>
              <a:t>برای شهر می توان 4 مقطع زمانی در نظر گرفت :</a:t>
            </a:r>
          </a:p>
          <a:p>
            <a:pPr algn="r"/>
            <a:r>
              <a:rPr lang="fa-IR" dirty="0" smtClean="0">
                <a:solidFill>
                  <a:schemeClr val="bg1"/>
                </a:solidFill>
              </a:rPr>
              <a:t>مقطع سال 1345</a:t>
            </a:r>
          </a:p>
          <a:p>
            <a:pPr algn="r"/>
            <a:r>
              <a:rPr lang="fa-IR" dirty="0" smtClean="0">
                <a:solidFill>
                  <a:schemeClr val="bg1"/>
                </a:solidFill>
              </a:rPr>
              <a:t>مقطع سال 1336</a:t>
            </a:r>
          </a:p>
          <a:p>
            <a:pPr algn="r"/>
            <a:r>
              <a:rPr lang="fa-IR" dirty="0" smtClean="0">
                <a:solidFill>
                  <a:schemeClr val="bg1"/>
                </a:solidFill>
              </a:rPr>
              <a:t>مقطع زمان شکل گیری شهر </a:t>
            </a:r>
          </a:p>
          <a:p>
            <a:pPr algn="r"/>
            <a:r>
              <a:rPr lang="fa-IR" dirty="0" smtClean="0">
                <a:solidFill>
                  <a:schemeClr val="bg1"/>
                </a:solidFill>
              </a:rPr>
              <a:t>زمان دیگر بین زمان شکل گیری و مقطع 1336</a:t>
            </a:r>
            <a:endParaRPr lang="en-US" dirty="0">
              <a:solidFill>
                <a:schemeClr val="bg1"/>
              </a:solidFill>
            </a:endParaRPr>
          </a:p>
        </p:txBody>
      </p:sp>
      <p:pic>
        <p:nvPicPr>
          <p:cNvPr id="5122" name="Picture 2" descr="C:\Documents and Settings\maryam\Desktop\siamak\New Folder\3.JPG"/>
          <p:cNvPicPr>
            <a:picLocks noChangeAspect="1" noChangeArrowheads="1"/>
          </p:cNvPicPr>
          <p:nvPr/>
        </p:nvPicPr>
        <p:blipFill>
          <a:blip r:embed="rId3"/>
          <a:srcRect l="13726" r="15686" b="1315"/>
          <a:stretch>
            <a:fillRect/>
          </a:stretch>
        </p:blipFill>
        <p:spPr bwMode="auto">
          <a:xfrm>
            <a:off x="142844" y="2928934"/>
            <a:ext cx="2571768" cy="3214711"/>
          </a:xfrm>
          <a:prstGeom prst="rect">
            <a:avLst/>
          </a:prstGeom>
          <a:ln w="228600" cap="sq" cmpd="thickThin">
            <a:solidFill>
              <a:srgbClr val="000000"/>
            </a:solidFill>
            <a:prstDash val="solid"/>
            <a:miter lim="800000"/>
          </a:ln>
          <a:effectLst>
            <a:innerShdw blurRad="76200">
              <a:srgbClr val="000000"/>
            </a:innerShdw>
          </a:effectLst>
        </p:spPr>
      </p:pic>
      <p:pic>
        <p:nvPicPr>
          <p:cNvPr id="5123" name="Picture 3" descr="C:\Documents and Settings\maryam\Desktop\siamak\New Folder\4.JPG"/>
          <p:cNvPicPr>
            <a:picLocks noChangeAspect="1" noChangeArrowheads="1"/>
          </p:cNvPicPr>
          <p:nvPr/>
        </p:nvPicPr>
        <p:blipFill>
          <a:blip r:embed="rId4"/>
          <a:srcRect r="16129"/>
          <a:stretch>
            <a:fillRect/>
          </a:stretch>
        </p:blipFill>
        <p:spPr bwMode="auto">
          <a:xfrm>
            <a:off x="3357554" y="3500438"/>
            <a:ext cx="2571768" cy="2571768"/>
          </a:xfrm>
          <a:prstGeom prst="rect">
            <a:avLst/>
          </a:prstGeom>
          <a:noFill/>
        </p:spPr>
      </p:pic>
      <p:cxnSp>
        <p:nvCxnSpPr>
          <p:cNvPr id="12" name="Straight Arrow Connector 11"/>
          <p:cNvCxnSpPr/>
          <p:nvPr/>
        </p:nvCxnSpPr>
        <p:spPr>
          <a:xfrm rot="5400000">
            <a:off x="4429124" y="3357562"/>
            <a:ext cx="2214578" cy="1071570"/>
          </a:xfrm>
          <a:prstGeom prst="straightConnector1">
            <a:avLst/>
          </a:prstGeom>
          <a:ln w="57150">
            <a:solidFill>
              <a:srgbClr val="FFC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p:nvPr/>
        </p:nvCxnSpPr>
        <p:spPr>
          <a:xfrm rot="5400000">
            <a:off x="4572000" y="3357562"/>
            <a:ext cx="1857388" cy="142876"/>
          </a:xfrm>
          <a:prstGeom prst="straightConnector1">
            <a:avLst/>
          </a:prstGeom>
          <a:ln w="57150">
            <a:solidFill>
              <a:srgbClr val="FF0000"/>
            </a:solidFill>
            <a:prstDash val="sysDot"/>
            <a:tailEnd type="arrow"/>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rot="5400000">
            <a:off x="4357686" y="3643314"/>
            <a:ext cx="1428760" cy="285752"/>
          </a:xfrm>
          <a:prstGeom prst="straightConnector1">
            <a:avLst/>
          </a:prstGeom>
          <a:ln w="57150">
            <a:solidFill>
              <a:srgbClr val="FFFF00"/>
            </a:solidFill>
            <a:prstDash val="sysDot"/>
            <a:tailEnd type="arrow"/>
          </a:ln>
        </p:spPr>
        <p:style>
          <a:lnRef idx="1">
            <a:schemeClr val="accent1"/>
          </a:lnRef>
          <a:fillRef idx="0">
            <a:schemeClr val="accent1"/>
          </a:fillRef>
          <a:effectRef idx="0">
            <a:schemeClr val="accent1"/>
          </a:effectRef>
          <a:fontRef idx="minor">
            <a:schemeClr val="tx1"/>
          </a:fontRef>
        </p:style>
      </p:cxnSp>
      <p:sp>
        <p:nvSpPr>
          <p:cNvPr id="17" name="Freeform 16"/>
          <p:cNvSpPr/>
          <p:nvPr/>
        </p:nvSpPr>
        <p:spPr>
          <a:xfrm>
            <a:off x="935091" y="3775166"/>
            <a:ext cx="1154966" cy="1454399"/>
          </a:xfrm>
          <a:custGeom>
            <a:avLst/>
            <a:gdLst>
              <a:gd name="connsiteX0" fmla="*/ 710829 w 1154966"/>
              <a:gd name="connsiteY0" fmla="*/ 1136468 h 1454399"/>
              <a:gd name="connsiteX1" fmla="*/ 723892 w 1154966"/>
              <a:gd name="connsiteY1" fmla="*/ 1071154 h 1454399"/>
              <a:gd name="connsiteX2" fmla="*/ 763080 w 1154966"/>
              <a:gd name="connsiteY2" fmla="*/ 1058091 h 1454399"/>
              <a:gd name="connsiteX3" fmla="*/ 841458 w 1154966"/>
              <a:gd name="connsiteY3" fmla="*/ 1045028 h 1454399"/>
              <a:gd name="connsiteX4" fmla="*/ 867583 w 1154966"/>
              <a:gd name="connsiteY4" fmla="*/ 966651 h 1454399"/>
              <a:gd name="connsiteX5" fmla="*/ 880646 w 1154966"/>
              <a:gd name="connsiteY5" fmla="*/ 888274 h 1454399"/>
              <a:gd name="connsiteX6" fmla="*/ 1024338 w 1154966"/>
              <a:gd name="connsiteY6" fmla="*/ 875211 h 1454399"/>
              <a:gd name="connsiteX7" fmla="*/ 1037400 w 1154966"/>
              <a:gd name="connsiteY7" fmla="*/ 574765 h 1454399"/>
              <a:gd name="connsiteX8" fmla="*/ 1115778 w 1154966"/>
              <a:gd name="connsiteY8" fmla="*/ 561703 h 1454399"/>
              <a:gd name="connsiteX9" fmla="*/ 1128840 w 1154966"/>
              <a:gd name="connsiteY9" fmla="*/ 391885 h 1454399"/>
              <a:gd name="connsiteX10" fmla="*/ 1154966 w 1154966"/>
              <a:gd name="connsiteY10" fmla="*/ 313508 h 1454399"/>
              <a:gd name="connsiteX11" fmla="*/ 1141903 w 1154966"/>
              <a:gd name="connsiteY11" fmla="*/ 261257 h 1454399"/>
              <a:gd name="connsiteX12" fmla="*/ 972086 w 1154966"/>
              <a:gd name="connsiteY12" fmla="*/ 209005 h 1454399"/>
              <a:gd name="connsiteX13" fmla="*/ 932898 w 1154966"/>
              <a:gd name="connsiteY13" fmla="*/ 39188 h 1454399"/>
              <a:gd name="connsiteX14" fmla="*/ 893709 w 1154966"/>
              <a:gd name="connsiteY14" fmla="*/ 13063 h 1454399"/>
              <a:gd name="connsiteX15" fmla="*/ 763080 w 1154966"/>
              <a:gd name="connsiteY15" fmla="*/ 39188 h 1454399"/>
              <a:gd name="connsiteX16" fmla="*/ 723892 w 1154966"/>
              <a:gd name="connsiteY16" fmla="*/ 65314 h 1454399"/>
              <a:gd name="connsiteX17" fmla="*/ 541012 w 1154966"/>
              <a:gd name="connsiteY17" fmla="*/ 52251 h 1454399"/>
              <a:gd name="connsiteX18" fmla="*/ 501823 w 1154966"/>
              <a:gd name="connsiteY18" fmla="*/ 13063 h 1454399"/>
              <a:gd name="connsiteX19" fmla="*/ 462635 w 1154966"/>
              <a:gd name="connsiteY19" fmla="*/ 0 h 1454399"/>
              <a:gd name="connsiteX20" fmla="*/ 384258 w 1154966"/>
              <a:gd name="connsiteY20" fmla="*/ 13063 h 1454399"/>
              <a:gd name="connsiteX21" fmla="*/ 345069 w 1154966"/>
              <a:gd name="connsiteY21" fmla="*/ 91440 h 1454399"/>
              <a:gd name="connsiteX22" fmla="*/ 397320 w 1154966"/>
              <a:gd name="connsiteY22" fmla="*/ 404948 h 1454399"/>
              <a:gd name="connsiteX23" fmla="*/ 436509 w 1154966"/>
              <a:gd name="connsiteY23" fmla="*/ 418011 h 1454399"/>
              <a:gd name="connsiteX24" fmla="*/ 436509 w 1154966"/>
              <a:gd name="connsiteY24" fmla="*/ 548640 h 1454399"/>
              <a:gd name="connsiteX25" fmla="*/ 397320 w 1154966"/>
              <a:gd name="connsiteY25" fmla="*/ 561703 h 1454399"/>
              <a:gd name="connsiteX26" fmla="*/ 292818 w 1154966"/>
              <a:gd name="connsiteY26" fmla="*/ 548640 h 1454399"/>
              <a:gd name="connsiteX27" fmla="*/ 253629 w 1154966"/>
              <a:gd name="connsiteY27" fmla="*/ 535577 h 1454399"/>
              <a:gd name="connsiteX28" fmla="*/ 109938 w 1154966"/>
              <a:gd name="connsiteY28" fmla="*/ 548640 h 1454399"/>
              <a:gd name="connsiteX29" fmla="*/ 96875 w 1154966"/>
              <a:gd name="connsiteY29" fmla="*/ 653143 h 1454399"/>
              <a:gd name="connsiteX30" fmla="*/ 18498 w 1154966"/>
              <a:gd name="connsiteY30" fmla="*/ 666205 h 1454399"/>
              <a:gd name="connsiteX31" fmla="*/ 31560 w 1154966"/>
              <a:gd name="connsiteY31" fmla="*/ 809897 h 1454399"/>
              <a:gd name="connsiteX32" fmla="*/ 175252 w 1154966"/>
              <a:gd name="connsiteY32" fmla="*/ 770708 h 1454399"/>
              <a:gd name="connsiteX33" fmla="*/ 188315 w 1154966"/>
              <a:gd name="connsiteY33" fmla="*/ 731520 h 1454399"/>
              <a:gd name="connsiteX34" fmla="*/ 253629 w 1154966"/>
              <a:gd name="connsiteY34" fmla="*/ 744583 h 1454399"/>
              <a:gd name="connsiteX35" fmla="*/ 253629 w 1154966"/>
              <a:gd name="connsiteY35" fmla="*/ 914400 h 1454399"/>
              <a:gd name="connsiteX36" fmla="*/ 266692 w 1154966"/>
              <a:gd name="connsiteY36" fmla="*/ 1045028 h 1454399"/>
              <a:gd name="connsiteX37" fmla="*/ 410383 w 1154966"/>
              <a:gd name="connsiteY37" fmla="*/ 1058091 h 1454399"/>
              <a:gd name="connsiteX38" fmla="*/ 397320 w 1154966"/>
              <a:gd name="connsiteY38" fmla="*/ 1175657 h 1454399"/>
              <a:gd name="connsiteX39" fmla="*/ 253629 w 1154966"/>
              <a:gd name="connsiteY39" fmla="*/ 1188720 h 1454399"/>
              <a:gd name="connsiteX40" fmla="*/ 214440 w 1154966"/>
              <a:gd name="connsiteY40" fmla="*/ 1201783 h 1454399"/>
              <a:gd name="connsiteX41" fmla="*/ 214440 w 1154966"/>
              <a:gd name="connsiteY41" fmla="*/ 1319348 h 1454399"/>
              <a:gd name="connsiteX42" fmla="*/ 227503 w 1154966"/>
              <a:gd name="connsiteY42" fmla="*/ 1358537 h 1454399"/>
              <a:gd name="connsiteX43" fmla="*/ 305880 w 1154966"/>
              <a:gd name="connsiteY43" fmla="*/ 1384663 h 1454399"/>
              <a:gd name="connsiteX44" fmla="*/ 345069 w 1154966"/>
              <a:gd name="connsiteY44" fmla="*/ 1410788 h 1454399"/>
              <a:gd name="connsiteX45" fmla="*/ 541012 w 1154966"/>
              <a:gd name="connsiteY45" fmla="*/ 1436914 h 1454399"/>
              <a:gd name="connsiteX46" fmla="*/ 880646 w 1154966"/>
              <a:gd name="connsiteY46" fmla="*/ 1423851 h 1454399"/>
              <a:gd name="connsiteX47" fmla="*/ 854520 w 1154966"/>
              <a:gd name="connsiteY47" fmla="*/ 1306285 h 1454399"/>
              <a:gd name="connsiteX48" fmla="*/ 789206 w 1154966"/>
              <a:gd name="connsiteY48" fmla="*/ 1227908 h 1454399"/>
              <a:gd name="connsiteX49" fmla="*/ 723892 w 1154966"/>
              <a:gd name="connsiteY49" fmla="*/ 1201783 h 1454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154966" h="1454399">
                <a:moveTo>
                  <a:pt x="710829" y="1136468"/>
                </a:moveTo>
                <a:cubicBezTo>
                  <a:pt x="715183" y="1114697"/>
                  <a:pt x="711576" y="1089628"/>
                  <a:pt x="723892" y="1071154"/>
                </a:cubicBezTo>
                <a:cubicBezTo>
                  <a:pt x="731530" y="1059697"/>
                  <a:pt x="749639" y="1061078"/>
                  <a:pt x="763080" y="1058091"/>
                </a:cubicBezTo>
                <a:cubicBezTo>
                  <a:pt x="788936" y="1052345"/>
                  <a:pt x="815332" y="1049382"/>
                  <a:pt x="841458" y="1045028"/>
                </a:cubicBezTo>
                <a:cubicBezTo>
                  <a:pt x="850166" y="1018902"/>
                  <a:pt x="863056" y="993815"/>
                  <a:pt x="867583" y="966651"/>
                </a:cubicBezTo>
                <a:cubicBezTo>
                  <a:pt x="871937" y="940525"/>
                  <a:pt x="857768" y="901620"/>
                  <a:pt x="880646" y="888274"/>
                </a:cubicBezTo>
                <a:cubicBezTo>
                  <a:pt x="922189" y="864040"/>
                  <a:pt x="976441" y="879565"/>
                  <a:pt x="1024338" y="875211"/>
                </a:cubicBezTo>
                <a:cubicBezTo>
                  <a:pt x="1028692" y="775062"/>
                  <a:pt x="1009332" y="670999"/>
                  <a:pt x="1037400" y="574765"/>
                </a:cubicBezTo>
                <a:cubicBezTo>
                  <a:pt x="1044816" y="549338"/>
                  <a:pt x="1103933" y="585393"/>
                  <a:pt x="1115778" y="561703"/>
                </a:cubicBezTo>
                <a:cubicBezTo>
                  <a:pt x="1141168" y="510924"/>
                  <a:pt x="1119986" y="447963"/>
                  <a:pt x="1128840" y="391885"/>
                </a:cubicBezTo>
                <a:cubicBezTo>
                  <a:pt x="1133135" y="364683"/>
                  <a:pt x="1154966" y="313508"/>
                  <a:pt x="1154966" y="313508"/>
                </a:cubicBezTo>
                <a:cubicBezTo>
                  <a:pt x="1150612" y="296091"/>
                  <a:pt x="1148975" y="277758"/>
                  <a:pt x="1141903" y="261257"/>
                </a:cubicBezTo>
                <a:cubicBezTo>
                  <a:pt x="1108722" y="183834"/>
                  <a:pt x="1071303" y="218025"/>
                  <a:pt x="972086" y="209005"/>
                </a:cubicBezTo>
                <a:cubicBezTo>
                  <a:pt x="897200" y="96680"/>
                  <a:pt x="1015772" y="287810"/>
                  <a:pt x="932898" y="39188"/>
                </a:cubicBezTo>
                <a:cubicBezTo>
                  <a:pt x="927933" y="24294"/>
                  <a:pt x="906772" y="21771"/>
                  <a:pt x="893709" y="13063"/>
                </a:cubicBezTo>
                <a:cubicBezTo>
                  <a:pt x="860010" y="17877"/>
                  <a:pt x="799559" y="20948"/>
                  <a:pt x="763080" y="39188"/>
                </a:cubicBezTo>
                <a:cubicBezTo>
                  <a:pt x="749038" y="46209"/>
                  <a:pt x="736955" y="56605"/>
                  <a:pt x="723892" y="65314"/>
                </a:cubicBezTo>
                <a:cubicBezTo>
                  <a:pt x="662932" y="60960"/>
                  <a:pt x="600503" y="66249"/>
                  <a:pt x="541012" y="52251"/>
                </a:cubicBezTo>
                <a:cubicBezTo>
                  <a:pt x="523029" y="48020"/>
                  <a:pt x="517194" y="23310"/>
                  <a:pt x="501823" y="13063"/>
                </a:cubicBezTo>
                <a:cubicBezTo>
                  <a:pt x="490366" y="5425"/>
                  <a:pt x="475698" y="4354"/>
                  <a:pt x="462635" y="0"/>
                </a:cubicBezTo>
                <a:cubicBezTo>
                  <a:pt x="436509" y="4354"/>
                  <a:pt x="407948" y="1218"/>
                  <a:pt x="384258" y="13063"/>
                </a:cubicBezTo>
                <a:cubicBezTo>
                  <a:pt x="363999" y="23192"/>
                  <a:pt x="351252" y="72892"/>
                  <a:pt x="345069" y="91440"/>
                </a:cubicBezTo>
                <a:cubicBezTo>
                  <a:pt x="353211" y="270571"/>
                  <a:pt x="279266" y="345922"/>
                  <a:pt x="397320" y="404948"/>
                </a:cubicBezTo>
                <a:cubicBezTo>
                  <a:pt x="409636" y="411106"/>
                  <a:pt x="423446" y="413657"/>
                  <a:pt x="436509" y="418011"/>
                </a:cubicBezTo>
                <a:cubicBezTo>
                  <a:pt x="452596" y="466271"/>
                  <a:pt x="466530" y="488599"/>
                  <a:pt x="436509" y="548640"/>
                </a:cubicBezTo>
                <a:cubicBezTo>
                  <a:pt x="430351" y="560956"/>
                  <a:pt x="410383" y="557349"/>
                  <a:pt x="397320" y="561703"/>
                </a:cubicBezTo>
                <a:cubicBezTo>
                  <a:pt x="362486" y="557349"/>
                  <a:pt x="327357" y="554920"/>
                  <a:pt x="292818" y="548640"/>
                </a:cubicBezTo>
                <a:cubicBezTo>
                  <a:pt x="279271" y="546177"/>
                  <a:pt x="267399" y="535577"/>
                  <a:pt x="253629" y="535577"/>
                </a:cubicBezTo>
                <a:cubicBezTo>
                  <a:pt x="205534" y="535577"/>
                  <a:pt x="157835" y="544286"/>
                  <a:pt x="109938" y="548640"/>
                </a:cubicBezTo>
                <a:cubicBezTo>
                  <a:pt x="105584" y="583474"/>
                  <a:pt x="118428" y="625433"/>
                  <a:pt x="96875" y="653143"/>
                </a:cubicBezTo>
                <a:cubicBezTo>
                  <a:pt x="80614" y="674050"/>
                  <a:pt x="28685" y="641756"/>
                  <a:pt x="18498" y="666205"/>
                </a:cubicBezTo>
                <a:cubicBezTo>
                  <a:pt x="0" y="710600"/>
                  <a:pt x="27206" y="762000"/>
                  <a:pt x="31560" y="809897"/>
                </a:cubicBezTo>
                <a:cubicBezTo>
                  <a:pt x="72339" y="804800"/>
                  <a:pt x="142319" y="811874"/>
                  <a:pt x="175252" y="770708"/>
                </a:cubicBezTo>
                <a:cubicBezTo>
                  <a:pt x="183854" y="759956"/>
                  <a:pt x="183961" y="744583"/>
                  <a:pt x="188315" y="731520"/>
                </a:cubicBezTo>
                <a:cubicBezTo>
                  <a:pt x="210086" y="735874"/>
                  <a:pt x="242997" y="725092"/>
                  <a:pt x="253629" y="744583"/>
                </a:cubicBezTo>
                <a:cubicBezTo>
                  <a:pt x="292449" y="815752"/>
                  <a:pt x="272857" y="856717"/>
                  <a:pt x="253629" y="914400"/>
                </a:cubicBezTo>
                <a:cubicBezTo>
                  <a:pt x="257983" y="957943"/>
                  <a:pt x="234434" y="1015458"/>
                  <a:pt x="266692" y="1045028"/>
                </a:cubicBezTo>
                <a:cubicBezTo>
                  <a:pt x="302145" y="1077527"/>
                  <a:pt x="376375" y="1024083"/>
                  <a:pt x="410383" y="1058091"/>
                </a:cubicBezTo>
                <a:cubicBezTo>
                  <a:pt x="438264" y="1085972"/>
                  <a:pt x="427611" y="1150415"/>
                  <a:pt x="397320" y="1175657"/>
                </a:cubicBezTo>
                <a:cubicBezTo>
                  <a:pt x="360373" y="1206446"/>
                  <a:pt x="301526" y="1184366"/>
                  <a:pt x="253629" y="1188720"/>
                </a:cubicBezTo>
                <a:cubicBezTo>
                  <a:pt x="240566" y="1193074"/>
                  <a:pt x="224177" y="1192046"/>
                  <a:pt x="214440" y="1201783"/>
                </a:cubicBezTo>
                <a:cubicBezTo>
                  <a:pt x="187380" y="1228843"/>
                  <a:pt x="209930" y="1299052"/>
                  <a:pt x="214440" y="1319348"/>
                </a:cubicBezTo>
                <a:cubicBezTo>
                  <a:pt x="217427" y="1332790"/>
                  <a:pt x="216298" y="1350534"/>
                  <a:pt x="227503" y="1358537"/>
                </a:cubicBezTo>
                <a:cubicBezTo>
                  <a:pt x="249912" y="1374544"/>
                  <a:pt x="282966" y="1369388"/>
                  <a:pt x="305880" y="1384663"/>
                </a:cubicBezTo>
                <a:cubicBezTo>
                  <a:pt x="318943" y="1393371"/>
                  <a:pt x="331027" y="1403767"/>
                  <a:pt x="345069" y="1410788"/>
                </a:cubicBezTo>
                <a:cubicBezTo>
                  <a:pt x="398429" y="1437467"/>
                  <a:pt x="505984" y="1433995"/>
                  <a:pt x="541012" y="1436914"/>
                </a:cubicBezTo>
                <a:cubicBezTo>
                  <a:pt x="654223" y="1432560"/>
                  <a:pt x="771547" y="1454399"/>
                  <a:pt x="880646" y="1423851"/>
                </a:cubicBezTo>
                <a:cubicBezTo>
                  <a:pt x="889448" y="1421386"/>
                  <a:pt x="863414" y="1324074"/>
                  <a:pt x="854520" y="1306285"/>
                </a:cubicBezTo>
                <a:cubicBezTo>
                  <a:pt x="843699" y="1284642"/>
                  <a:pt x="809429" y="1239464"/>
                  <a:pt x="789206" y="1227908"/>
                </a:cubicBezTo>
                <a:cubicBezTo>
                  <a:pt x="687304" y="1169678"/>
                  <a:pt x="764631" y="1242519"/>
                  <a:pt x="723892" y="1201783"/>
                </a:cubicBezTo>
              </a:path>
            </a:pathLst>
          </a:custGeom>
          <a:ln w="57150">
            <a:solidFill>
              <a:srgbClr val="FFFF00"/>
            </a:solidFill>
            <a:prstDash val="soli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18" name="Freeform 17"/>
          <p:cNvSpPr/>
          <p:nvPr/>
        </p:nvSpPr>
        <p:spPr>
          <a:xfrm>
            <a:off x="1632857" y="4895959"/>
            <a:ext cx="90937" cy="67927"/>
          </a:xfrm>
          <a:custGeom>
            <a:avLst/>
            <a:gdLst>
              <a:gd name="connsiteX0" fmla="*/ 13063 w 90937"/>
              <a:gd name="connsiteY0" fmla="*/ 67927 h 67927"/>
              <a:gd name="connsiteX1" fmla="*/ 52252 w 90937"/>
              <a:gd name="connsiteY1" fmla="*/ 54864 h 67927"/>
              <a:gd name="connsiteX2" fmla="*/ 78377 w 90937"/>
              <a:gd name="connsiteY2" fmla="*/ 15675 h 67927"/>
              <a:gd name="connsiteX3" fmla="*/ 0 w 90937"/>
              <a:gd name="connsiteY3" fmla="*/ 15675 h 67927"/>
            </a:gdLst>
            <a:ahLst/>
            <a:cxnLst>
              <a:cxn ang="0">
                <a:pos x="connsiteX0" y="connsiteY0"/>
              </a:cxn>
              <a:cxn ang="0">
                <a:pos x="connsiteX1" y="connsiteY1"/>
              </a:cxn>
              <a:cxn ang="0">
                <a:pos x="connsiteX2" y="connsiteY2"/>
              </a:cxn>
              <a:cxn ang="0">
                <a:pos x="connsiteX3" y="connsiteY3"/>
              </a:cxn>
            </a:cxnLst>
            <a:rect l="l" t="t" r="r" b="b"/>
            <a:pathLst>
              <a:path w="90937" h="67927">
                <a:moveTo>
                  <a:pt x="13063" y="67927"/>
                </a:moveTo>
                <a:cubicBezTo>
                  <a:pt x="26126" y="63573"/>
                  <a:pt x="41500" y="63466"/>
                  <a:pt x="52252" y="54864"/>
                </a:cubicBezTo>
                <a:cubicBezTo>
                  <a:pt x="64511" y="45056"/>
                  <a:pt x="90937" y="25095"/>
                  <a:pt x="78377" y="15675"/>
                </a:cubicBezTo>
                <a:cubicBezTo>
                  <a:pt x="57476" y="0"/>
                  <a:pt x="26126" y="15675"/>
                  <a:pt x="0" y="15675"/>
                </a:cubicBezTo>
              </a:path>
            </a:pathLst>
          </a:cu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graphicFrame>
        <p:nvGraphicFramePr>
          <p:cNvPr id="3" name="Table 2"/>
          <p:cNvGraphicFramePr>
            <a:graphicFrameLocks noGrp="1"/>
          </p:cNvGraphicFramePr>
          <p:nvPr/>
        </p:nvGraphicFramePr>
        <p:xfrm>
          <a:off x="0" y="1214422"/>
          <a:ext cx="6858016" cy="4857784"/>
        </p:xfrm>
        <a:graphic>
          <a:graphicData uri="http://schemas.openxmlformats.org/drawingml/2006/table">
            <a:tbl>
              <a:tblPr firstRow="1" bandRow="1">
                <a:tableStyleId>{85BE263C-DBD7-4A20-BB59-AAB30ACAA65A}</a:tableStyleId>
              </a:tblPr>
              <a:tblGrid>
                <a:gridCol w="4857752"/>
                <a:gridCol w="2000264"/>
              </a:tblGrid>
              <a:tr h="922669">
                <a:tc>
                  <a:txBody>
                    <a:bodyPr/>
                    <a:lstStyle/>
                    <a:p>
                      <a:pPr algn="ctr"/>
                      <a:r>
                        <a:rPr lang="fa-IR" dirty="0" smtClean="0">
                          <a:solidFill>
                            <a:schemeClr val="tx1"/>
                          </a:solidFill>
                        </a:rPr>
                        <a:t>سیاست</a:t>
                      </a:r>
                      <a:endParaRPr lang="en-US" dirty="0">
                        <a:solidFill>
                          <a:schemeClr val="tx1"/>
                        </a:solidFill>
                      </a:endParaRPr>
                    </a:p>
                  </a:txBody>
                  <a:tcPr/>
                </a:tc>
                <a:tc>
                  <a:txBody>
                    <a:bodyPr/>
                    <a:lstStyle/>
                    <a:p>
                      <a:pPr algn="ctr"/>
                      <a:r>
                        <a:rPr lang="fa-IR" dirty="0" smtClean="0">
                          <a:solidFill>
                            <a:schemeClr val="tx1"/>
                          </a:solidFill>
                        </a:rPr>
                        <a:t>راهبرد</a:t>
                      </a:r>
                      <a:endParaRPr lang="en-US" dirty="0">
                        <a:solidFill>
                          <a:schemeClr val="tx1"/>
                        </a:solidFill>
                      </a:endParaRPr>
                    </a:p>
                  </a:txBody>
                  <a:tcPr/>
                </a:tc>
              </a:tr>
              <a:tr h="3935115">
                <a:tc>
                  <a:txBody>
                    <a:bodyPr/>
                    <a:lstStyle/>
                    <a:p>
                      <a:pPr algn="r"/>
                      <a:r>
                        <a:rPr lang="fa-IR" sz="1600" dirty="0" smtClean="0"/>
                        <a:t>1- طراحی بومی میدان سر حمام به</a:t>
                      </a:r>
                      <a:r>
                        <a:rPr lang="fa-IR" sz="1600" baseline="0" dirty="0" smtClean="0"/>
                        <a:t> عنوان میدان تجاری – فرهنگی</a:t>
                      </a:r>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endParaRPr lang="fa-IR" sz="1600" baseline="0" dirty="0" smtClean="0"/>
                    </a:p>
                    <a:p>
                      <a:pPr algn="r"/>
                      <a:r>
                        <a:rPr lang="fa-IR" sz="1600" baseline="0" dirty="0" smtClean="0"/>
                        <a:t>2- طراحی بومی پنج شنبه بازار به عنوان کانون اجتماعی و محله ای</a:t>
                      </a:r>
                      <a:endParaRPr lang="fa-IR" sz="1600" dirty="0" smtClean="0">
                        <a:solidFill>
                          <a:schemeClr val="tx1"/>
                        </a:solidFill>
                      </a:endParaRPr>
                    </a:p>
                  </a:txBody>
                  <a:tcPr/>
                </a:tc>
                <a:tc>
                  <a:txBody>
                    <a:bodyPr/>
                    <a:lstStyle/>
                    <a:p>
                      <a:pPr algn="r"/>
                      <a:r>
                        <a:rPr lang="fa-IR" sz="1600" baseline="0" dirty="0" smtClean="0"/>
                        <a:t>                                                                    </a:t>
                      </a:r>
                    </a:p>
                    <a:p>
                      <a:pPr algn="r"/>
                      <a:r>
                        <a:rPr lang="fa-IR" sz="1600" baseline="0" dirty="0" smtClean="0"/>
                        <a:t>   </a:t>
                      </a:r>
                    </a:p>
                    <a:p>
                      <a:pPr algn="r"/>
                      <a:endParaRPr lang="fa-IR" sz="1600" baseline="0" dirty="0" smtClean="0"/>
                    </a:p>
                    <a:p>
                      <a:pPr algn="r"/>
                      <a:r>
                        <a:rPr lang="fa-IR" sz="1600" baseline="0" dirty="0" smtClean="0"/>
                        <a:t>- تقویت فضاهای عمومی به جهت افزایش تعامل اجتماعی شهروندان                   </a:t>
                      </a:r>
                      <a:endParaRPr lang="en-US" sz="1600" dirty="0"/>
                    </a:p>
                  </a:txBody>
                  <a:tcPr/>
                </a:tc>
              </a:tr>
            </a:tbl>
          </a:graphicData>
        </a:graphic>
      </p:graphicFrame>
      <p:sp>
        <p:nvSpPr>
          <p:cNvPr id="4" name="TextBox 3"/>
          <p:cNvSpPr txBox="1"/>
          <p:nvPr/>
        </p:nvSpPr>
        <p:spPr>
          <a:xfrm>
            <a:off x="2071670" y="642918"/>
            <a:ext cx="4572032" cy="369332"/>
          </a:xfrm>
          <a:prstGeom prst="rect">
            <a:avLst/>
          </a:prstGeom>
          <a:noFill/>
        </p:spPr>
        <p:txBody>
          <a:bodyPr wrap="square" rtlCol="0">
            <a:spAutoFit/>
          </a:bodyPr>
          <a:lstStyle/>
          <a:p>
            <a:pPr algn="r"/>
            <a:r>
              <a:rPr lang="fa-IR" dirty="0" smtClean="0">
                <a:solidFill>
                  <a:schemeClr val="bg1"/>
                </a:solidFill>
              </a:rPr>
              <a:t>ارتقا کیفیت محیط شهری و بهبود سیمای شهری </a:t>
            </a:r>
            <a:endParaRPr lang="en-US" dirty="0">
              <a:solidFill>
                <a:schemeClr val="bg1"/>
              </a:solidFill>
            </a:endParaRPr>
          </a:p>
        </p:txBody>
      </p:sp>
      <p:cxnSp>
        <p:nvCxnSpPr>
          <p:cNvPr id="6" name="Straight Connector 5"/>
          <p:cNvCxnSpPr/>
          <p:nvPr/>
        </p:nvCxnSpPr>
        <p:spPr>
          <a:xfrm rot="5400000">
            <a:off x="2964645" y="4107661"/>
            <a:ext cx="3929090"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11268" name="Picture 4" descr="C:\Documents and Settings\maryam\Desktop\DSCN6818.JPG"/>
          <p:cNvPicPr>
            <a:picLocks noChangeAspect="1" noChangeArrowheads="1"/>
          </p:cNvPicPr>
          <p:nvPr/>
        </p:nvPicPr>
        <p:blipFill>
          <a:blip r:embed="rId3" cstate="print">
            <a:lum bright="-20000"/>
          </a:blip>
          <a:srcRect/>
          <a:stretch>
            <a:fillRect/>
          </a:stretch>
        </p:blipFill>
        <p:spPr bwMode="auto">
          <a:xfrm>
            <a:off x="214282" y="2643182"/>
            <a:ext cx="4143404" cy="2747966"/>
          </a:xfrm>
          <a:prstGeom prst="rect">
            <a:avLst/>
          </a:prstGeom>
          <a:noFill/>
        </p:spPr>
      </p:pic>
      <p:pic>
        <p:nvPicPr>
          <p:cNvPr id="11269" name="Picture 5" descr="C:\Documents and Settings\maryam\Desktop\DSCN6821.JPG"/>
          <p:cNvPicPr>
            <a:picLocks noChangeAspect="1" noChangeArrowheads="1"/>
          </p:cNvPicPr>
          <p:nvPr/>
        </p:nvPicPr>
        <p:blipFill>
          <a:blip r:embed="rId4" cstate="print"/>
          <a:srcRect l="16145" t="4818" r="9147" b="17057"/>
          <a:stretch>
            <a:fillRect/>
          </a:stretch>
        </p:blipFill>
        <p:spPr bwMode="auto">
          <a:xfrm>
            <a:off x="3286116" y="2500306"/>
            <a:ext cx="1428760" cy="1428760"/>
          </a:xfrm>
          <a:prstGeom prst="rect">
            <a:avLst/>
          </a:prstGeom>
          <a:noFill/>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TextBox 3"/>
          <p:cNvSpPr txBox="1"/>
          <p:nvPr/>
        </p:nvSpPr>
        <p:spPr>
          <a:xfrm>
            <a:off x="4643438" y="1500174"/>
            <a:ext cx="2000264" cy="369332"/>
          </a:xfrm>
          <a:prstGeom prst="rect">
            <a:avLst/>
          </a:prstGeom>
          <a:noFill/>
        </p:spPr>
        <p:txBody>
          <a:bodyPr wrap="square" rtlCol="0">
            <a:spAutoFit/>
          </a:bodyPr>
          <a:lstStyle/>
          <a:p>
            <a:pPr algn="r"/>
            <a:r>
              <a:rPr lang="fa-IR" dirty="0" smtClean="0">
                <a:solidFill>
                  <a:schemeClr val="bg1"/>
                </a:solidFill>
              </a:rPr>
              <a:t>محدوده بافت قدیم بابل:</a:t>
            </a:r>
            <a:endParaRPr lang="en-US" dirty="0">
              <a:solidFill>
                <a:schemeClr val="bg1"/>
              </a:solidFill>
            </a:endParaRPr>
          </a:p>
        </p:txBody>
      </p:sp>
      <p:pic>
        <p:nvPicPr>
          <p:cNvPr id="4099" name="Picture 3" descr="C:\Documents and Settings\maryam\Desktop\siamak\New Folder\DSCN6377.JPG"/>
          <p:cNvPicPr>
            <a:picLocks noChangeAspect="1" noChangeArrowheads="1"/>
          </p:cNvPicPr>
          <p:nvPr/>
        </p:nvPicPr>
        <p:blipFill>
          <a:blip r:embed="rId3" cstate="print"/>
          <a:srcRect/>
          <a:stretch>
            <a:fillRect/>
          </a:stretch>
        </p:blipFill>
        <p:spPr bwMode="auto">
          <a:xfrm>
            <a:off x="785786" y="1571612"/>
            <a:ext cx="4000488" cy="440529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3" name="TextBox 2"/>
          <p:cNvSpPr txBox="1"/>
          <p:nvPr/>
        </p:nvSpPr>
        <p:spPr>
          <a:xfrm>
            <a:off x="3071802" y="1500174"/>
            <a:ext cx="3571900" cy="369332"/>
          </a:xfrm>
          <a:prstGeom prst="rect">
            <a:avLst/>
          </a:prstGeom>
          <a:noFill/>
        </p:spPr>
        <p:txBody>
          <a:bodyPr wrap="square" rtlCol="0">
            <a:spAutoFit/>
          </a:bodyPr>
          <a:lstStyle/>
          <a:p>
            <a:pPr algn="r"/>
            <a:r>
              <a:rPr lang="fa-IR" dirty="0" smtClean="0">
                <a:solidFill>
                  <a:schemeClr val="bg1"/>
                </a:solidFill>
              </a:rPr>
              <a:t>عوامل موثر بر شکل گیری منطقه تاریخی</a:t>
            </a:r>
            <a:endParaRPr lang="en-US" dirty="0">
              <a:solidFill>
                <a:schemeClr val="bg1"/>
              </a:solidFill>
            </a:endParaRPr>
          </a:p>
        </p:txBody>
      </p:sp>
      <p:sp>
        <p:nvSpPr>
          <p:cNvPr id="4" name="TextBox 3"/>
          <p:cNvSpPr txBox="1"/>
          <p:nvPr/>
        </p:nvSpPr>
        <p:spPr>
          <a:xfrm>
            <a:off x="214282" y="1928802"/>
            <a:ext cx="6542713" cy="3416320"/>
          </a:xfrm>
          <a:prstGeom prst="rect">
            <a:avLst/>
          </a:prstGeom>
          <a:noFill/>
        </p:spPr>
        <p:txBody>
          <a:bodyPr wrap="square" rtlCol="0">
            <a:spAutoFit/>
          </a:bodyPr>
          <a:lstStyle/>
          <a:p>
            <a:pPr algn="r"/>
            <a:r>
              <a:rPr lang="fa-IR" dirty="0" smtClean="0">
                <a:solidFill>
                  <a:schemeClr val="bg1"/>
                </a:solidFill>
              </a:rPr>
              <a:t>شهر بابل یکی از مناطق کهن و تاریخی طبرستان (مازندران) است. پیشینه ی تاریخی آن منحصر به عصر اسلامی نبوده به طوری که کاوش های سطحی بدست آمده از تپه های باستانی اطراف بابل حاکی است که قدرت این شهر به هزاره اول ق.م می رسد. قدمت این تپه هایش بیش از 3 تا 4 هزار سال هست. </a:t>
            </a:r>
          </a:p>
          <a:p>
            <a:pPr algn="r"/>
            <a:r>
              <a:rPr lang="fa-IR" dirty="0" smtClean="0">
                <a:solidFill>
                  <a:schemeClr val="bg1"/>
                </a:solidFill>
              </a:rPr>
              <a:t>این شهر در پیش از اسلام به نام مه میترا بوده ( که شواهدی از وجود آیین مهر و میترائیسم پیش از ظهور اسلام نیز در این منطقه دیده می شود) که بعدها پس از گرایش اسلام به نام مامطیر تغییر نام یافت.</a:t>
            </a:r>
          </a:p>
          <a:p>
            <a:pPr algn="r"/>
            <a:r>
              <a:rPr lang="fa-IR" dirty="0" smtClean="0">
                <a:solidFill>
                  <a:schemeClr val="bg1"/>
                </a:solidFill>
              </a:rPr>
              <a:t>به موجب روایتی از دمرگان در آن منطقه هفته بازاری تشکیل شده که بعدها به بار فروش ده تغییر نام یافت. و نقطه ای برای عرضه کالاهای نواحی گوناگون مازندران و </a:t>
            </a:r>
          </a:p>
          <a:p>
            <a:pPr algn="r"/>
            <a:r>
              <a:rPr lang="fa-IR" dirty="0" smtClean="0">
                <a:solidFill>
                  <a:schemeClr val="bg1"/>
                </a:solidFill>
              </a:rPr>
              <a:t>ایران شد.این نقطه هسته اولیه شهر بابل می باشد.</a:t>
            </a:r>
          </a:p>
          <a:p>
            <a:pPr algn="r"/>
            <a:endParaRPr lang="fa-IR" dirty="0" smtClean="0">
              <a:solidFill>
                <a:schemeClr val="bg1"/>
              </a:solidFill>
            </a:endParaRPr>
          </a:p>
          <a:p>
            <a:pPr algn="r"/>
            <a:endParaRPr lang="en-US" dirty="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5" name="TextBox 4"/>
          <p:cNvSpPr txBox="1"/>
          <p:nvPr/>
        </p:nvSpPr>
        <p:spPr>
          <a:xfrm>
            <a:off x="0" y="1285860"/>
            <a:ext cx="6858016" cy="2031325"/>
          </a:xfrm>
          <a:prstGeom prst="rect">
            <a:avLst/>
          </a:prstGeom>
          <a:noFill/>
        </p:spPr>
        <p:txBody>
          <a:bodyPr wrap="square" rtlCol="0">
            <a:spAutoFit/>
          </a:bodyPr>
          <a:lstStyle/>
          <a:p>
            <a:pPr algn="r"/>
            <a:r>
              <a:rPr lang="fa-IR" dirty="0" smtClean="0">
                <a:solidFill>
                  <a:schemeClr val="bg1"/>
                </a:solidFill>
              </a:rPr>
              <a:t>بنای اولیه شهر بابل کنونی (بار فروش) مربوط به دوره صفویه می باشد و به دلیل استقرار امامزاده قاسم در این شهر مورد عنایت امرای صفوی قرار گرفت و در دوران پهلوی اول نام بارفروش به بابل تغییر یافت.</a:t>
            </a:r>
          </a:p>
          <a:p>
            <a:pPr algn="r"/>
            <a:r>
              <a:rPr lang="fa-IR" dirty="0" smtClean="0">
                <a:solidFill>
                  <a:schemeClr val="bg1"/>
                </a:solidFill>
              </a:rPr>
              <a:t>در اطراف آستانه کنونی (محل استقرار امامزاده قاسم) تپه ای به عنوان محل انبار کردن محصولات خریدو فروش یکی از نقاط مورد نظر بازارهای هفتگی بودو نقاط جمعیتی اطراف را به هم پیوند می داد این مکان به پنج شنبه بازار معروف شد که که اکنون به کهنه بازار تبدیل شده است.</a:t>
            </a:r>
          </a:p>
        </p:txBody>
      </p:sp>
      <p:sp>
        <p:nvSpPr>
          <p:cNvPr id="6" name="TextBox 5"/>
          <p:cNvSpPr txBox="1"/>
          <p:nvPr/>
        </p:nvSpPr>
        <p:spPr>
          <a:xfrm>
            <a:off x="2643174" y="4357694"/>
            <a:ext cx="4113853" cy="1477328"/>
          </a:xfrm>
          <a:prstGeom prst="rect">
            <a:avLst/>
          </a:prstGeom>
          <a:noFill/>
        </p:spPr>
        <p:txBody>
          <a:bodyPr wrap="square" rtlCol="0">
            <a:spAutoFit/>
          </a:bodyPr>
          <a:lstStyle/>
          <a:p>
            <a:pPr algn="r"/>
            <a:r>
              <a:rPr lang="fa-IR" dirty="0" smtClean="0">
                <a:solidFill>
                  <a:schemeClr val="bg1"/>
                </a:solidFill>
              </a:rPr>
              <a:t>بازار حول مسیرهایی شکل گرفت که ورودی شهر از طرف شرق(ساری) را به خروجی شهر به طرف غرب(آمل) وصل می کرد. شکل گیری شهر بر حول 3 محور اصلی شهر است که از شمال غربی به جنوب غربی پیدا می کند </a:t>
            </a:r>
            <a:endParaRPr lang="en-US" dirty="0">
              <a:solidFill>
                <a:schemeClr val="bg1"/>
              </a:solidFill>
            </a:endParaRPr>
          </a:p>
        </p:txBody>
      </p:sp>
      <p:pic>
        <p:nvPicPr>
          <p:cNvPr id="7" name="Picture 6" descr="untitled.JPG"/>
          <p:cNvPicPr>
            <a:picLocks noChangeAspect="1"/>
          </p:cNvPicPr>
          <p:nvPr/>
        </p:nvPicPr>
        <p:blipFill>
          <a:blip r:embed="rId3" cstate="print"/>
          <a:stretch>
            <a:fillRect/>
          </a:stretch>
        </p:blipFill>
        <p:spPr>
          <a:xfrm rot="5400000">
            <a:off x="2984589" y="2587519"/>
            <a:ext cx="1388872" cy="2214578"/>
          </a:xfrm>
          <a:prstGeom prst="rect">
            <a:avLst/>
          </a:prstGeom>
        </p:spPr>
      </p:pic>
      <p:pic>
        <p:nvPicPr>
          <p:cNvPr id="6146" name="Picture 2" descr="C:\Documents and Settings\maryam\Desktop\siamak\New Folder\untitled.JPG"/>
          <p:cNvPicPr>
            <a:picLocks noChangeAspect="1" noChangeArrowheads="1"/>
          </p:cNvPicPr>
          <p:nvPr/>
        </p:nvPicPr>
        <p:blipFill>
          <a:blip r:embed="rId4"/>
          <a:srcRect l="13333" r="26667"/>
          <a:stretch>
            <a:fillRect/>
          </a:stretch>
        </p:blipFill>
        <p:spPr bwMode="auto">
          <a:xfrm>
            <a:off x="428596" y="4000504"/>
            <a:ext cx="1571636" cy="2000264"/>
          </a:xfrm>
          <a:prstGeom prst="rect">
            <a:avLst/>
          </a:prstGeom>
          <a:noFill/>
        </p:spPr>
      </p:pic>
      <p:sp>
        <p:nvSpPr>
          <p:cNvPr id="8" name="Right Arrow 7"/>
          <p:cNvSpPr/>
          <p:nvPr/>
        </p:nvSpPr>
        <p:spPr>
          <a:xfrm rot="10342758">
            <a:off x="2224971" y="5199407"/>
            <a:ext cx="857256" cy="214314"/>
          </a:xfrm>
          <a:prstGeom prst="rightArrow">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9950078">
            <a:off x="4595018" y="3163619"/>
            <a:ext cx="785818" cy="285752"/>
          </a:xfrm>
          <a:prstGeom prst="rightArrow">
            <a:avLst/>
          </a:prstGeom>
          <a:solidFill>
            <a:srgbClr val="00B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p:cNvSpPr txBox="1"/>
          <p:nvPr/>
        </p:nvSpPr>
        <p:spPr>
          <a:xfrm>
            <a:off x="142844" y="4357694"/>
            <a:ext cx="642910" cy="230832"/>
          </a:xfrm>
          <a:prstGeom prst="rect">
            <a:avLst/>
          </a:prstGeom>
          <a:noFill/>
        </p:spPr>
        <p:txBody>
          <a:bodyPr wrap="square" rtlCol="0">
            <a:spAutoFit/>
          </a:bodyPr>
          <a:lstStyle/>
          <a:p>
            <a:pPr algn="r"/>
            <a:r>
              <a:rPr lang="fa-IR" sz="900" dirty="0" smtClean="0">
                <a:solidFill>
                  <a:schemeClr val="bg1"/>
                </a:solidFill>
              </a:rPr>
              <a:t>محور اصلی</a:t>
            </a:r>
            <a:endParaRPr lang="en-US" sz="900" dirty="0">
              <a:solidFill>
                <a:schemeClr val="bg1"/>
              </a:solidFill>
            </a:endParaRPr>
          </a:p>
        </p:txBody>
      </p:sp>
      <p:sp>
        <p:nvSpPr>
          <p:cNvPr id="11" name="TextBox 10"/>
          <p:cNvSpPr txBox="1"/>
          <p:nvPr/>
        </p:nvSpPr>
        <p:spPr>
          <a:xfrm>
            <a:off x="500034" y="4572008"/>
            <a:ext cx="571472" cy="369332"/>
          </a:xfrm>
          <a:prstGeom prst="rect">
            <a:avLst/>
          </a:prstGeom>
          <a:noFill/>
        </p:spPr>
        <p:txBody>
          <a:bodyPr wrap="square" rtlCol="0">
            <a:spAutoFit/>
          </a:bodyPr>
          <a:lstStyle/>
          <a:p>
            <a:pPr algn="r"/>
            <a:r>
              <a:rPr lang="fa-IR" sz="900" dirty="0" smtClean="0">
                <a:solidFill>
                  <a:schemeClr val="bg1"/>
                </a:solidFill>
              </a:rPr>
              <a:t>بازار- کاروانسرا</a:t>
            </a:r>
            <a:endParaRPr lang="en-US" sz="900" dirty="0">
              <a:solidFill>
                <a:schemeClr val="bg1"/>
              </a:solidFill>
            </a:endParaRPr>
          </a:p>
        </p:txBody>
      </p:sp>
      <p:sp>
        <p:nvSpPr>
          <p:cNvPr id="12" name="TextBox 11"/>
          <p:cNvSpPr txBox="1"/>
          <p:nvPr/>
        </p:nvSpPr>
        <p:spPr>
          <a:xfrm>
            <a:off x="642910" y="4071942"/>
            <a:ext cx="571504" cy="369332"/>
          </a:xfrm>
          <a:prstGeom prst="rect">
            <a:avLst/>
          </a:prstGeom>
          <a:noFill/>
        </p:spPr>
        <p:txBody>
          <a:bodyPr wrap="square" rtlCol="0">
            <a:spAutoFit/>
          </a:bodyPr>
          <a:lstStyle/>
          <a:p>
            <a:pPr algn="r"/>
            <a:r>
              <a:rPr lang="fa-IR" sz="900" dirty="0" smtClean="0">
                <a:solidFill>
                  <a:schemeClr val="bg1"/>
                </a:solidFill>
              </a:rPr>
              <a:t>امامزاده قاسم</a:t>
            </a:r>
            <a:endParaRPr lang="en-US" sz="900" dirty="0">
              <a:solidFill>
                <a:schemeClr val="bg1"/>
              </a:solidFill>
            </a:endParaRPr>
          </a:p>
        </p:txBody>
      </p:sp>
      <p:sp>
        <p:nvSpPr>
          <p:cNvPr id="13" name="TextBox 12"/>
          <p:cNvSpPr txBox="1"/>
          <p:nvPr/>
        </p:nvSpPr>
        <p:spPr>
          <a:xfrm>
            <a:off x="1428728" y="4786322"/>
            <a:ext cx="571504" cy="400110"/>
          </a:xfrm>
          <a:prstGeom prst="rect">
            <a:avLst/>
          </a:prstGeom>
          <a:noFill/>
        </p:spPr>
        <p:txBody>
          <a:bodyPr wrap="square" rtlCol="0">
            <a:spAutoFit/>
          </a:bodyPr>
          <a:lstStyle/>
          <a:p>
            <a:pPr algn="r"/>
            <a:r>
              <a:rPr lang="fa-IR" sz="1000" dirty="0" smtClean="0">
                <a:solidFill>
                  <a:schemeClr val="bg1"/>
                </a:solidFill>
              </a:rPr>
              <a:t>مسجد جامع</a:t>
            </a:r>
            <a:endParaRPr lang="en-US" sz="1000" dirty="0">
              <a:solidFill>
                <a:schemeClr val="bg1"/>
              </a:solidFill>
            </a:endParaRPr>
          </a:p>
        </p:txBody>
      </p:sp>
      <p:sp>
        <p:nvSpPr>
          <p:cNvPr id="14" name="TextBox 13"/>
          <p:cNvSpPr txBox="1"/>
          <p:nvPr/>
        </p:nvSpPr>
        <p:spPr>
          <a:xfrm>
            <a:off x="1500166" y="5572140"/>
            <a:ext cx="928694" cy="261610"/>
          </a:xfrm>
          <a:prstGeom prst="rect">
            <a:avLst/>
          </a:prstGeom>
          <a:noFill/>
        </p:spPr>
        <p:txBody>
          <a:bodyPr wrap="square" rtlCol="0">
            <a:spAutoFit/>
          </a:bodyPr>
          <a:lstStyle/>
          <a:p>
            <a:pPr algn="r"/>
            <a:r>
              <a:rPr lang="fa-IR" sz="1100" dirty="0" smtClean="0">
                <a:solidFill>
                  <a:schemeClr val="bg1"/>
                </a:solidFill>
              </a:rPr>
              <a:t>محور درجه 2</a:t>
            </a:r>
            <a:endParaRPr lang="en-US" sz="1100" dirty="0">
              <a:solidFill>
                <a:schemeClr val="bg1"/>
              </a:solidFill>
            </a:endParaRPr>
          </a:p>
        </p:txBody>
      </p:sp>
      <p:sp>
        <p:nvSpPr>
          <p:cNvPr id="15" name="TextBox 14"/>
          <p:cNvSpPr txBox="1"/>
          <p:nvPr/>
        </p:nvSpPr>
        <p:spPr>
          <a:xfrm>
            <a:off x="857224" y="5715016"/>
            <a:ext cx="500066" cy="276999"/>
          </a:xfrm>
          <a:prstGeom prst="rect">
            <a:avLst/>
          </a:prstGeom>
          <a:noFill/>
        </p:spPr>
        <p:txBody>
          <a:bodyPr wrap="square" rtlCol="0">
            <a:spAutoFit/>
          </a:bodyPr>
          <a:lstStyle/>
          <a:p>
            <a:pPr algn="r"/>
            <a:r>
              <a:rPr lang="fa-IR" sz="1200" dirty="0" smtClean="0">
                <a:solidFill>
                  <a:schemeClr val="bg1"/>
                </a:solidFill>
              </a:rPr>
              <a:t>جنوب</a:t>
            </a:r>
            <a:endParaRPr lang="en-US" sz="1200" dirty="0">
              <a:solidFill>
                <a:schemeClr val="bg1"/>
              </a:solidFill>
            </a:endParaRPr>
          </a:p>
        </p:txBody>
      </p:sp>
      <p:sp>
        <p:nvSpPr>
          <p:cNvPr id="16" name="TextBox 15"/>
          <p:cNvSpPr txBox="1"/>
          <p:nvPr/>
        </p:nvSpPr>
        <p:spPr>
          <a:xfrm>
            <a:off x="214282" y="5643578"/>
            <a:ext cx="428628" cy="261610"/>
          </a:xfrm>
          <a:prstGeom prst="rect">
            <a:avLst/>
          </a:prstGeom>
          <a:noFill/>
        </p:spPr>
        <p:txBody>
          <a:bodyPr wrap="square" rtlCol="0">
            <a:spAutoFit/>
          </a:bodyPr>
          <a:lstStyle/>
          <a:p>
            <a:pPr algn="r"/>
            <a:r>
              <a:rPr lang="fa-IR" sz="1100" dirty="0" smtClean="0">
                <a:solidFill>
                  <a:schemeClr val="bg1"/>
                </a:solidFill>
              </a:rPr>
              <a:t>غرب</a:t>
            </a:r>
            <a:endParaRPr lang="en-US" sz="1100" dirty="0">
              <a:solidFill>
                <a:schemeClr val="bg1"/>
              </a:solidFill>
            </a:endParaRPr>
          </a:p>
        </p:txBody>
      </p:sp>
      <p:sp>
        <p:nvSpPr>
          <p:cNvPr id="17" name="TextBox 16"/>
          <p:cNvSpPr txBox="1"/>
          <p:nvPr/>
        </p:nvSpPr>
        <p:spPr>
          <a:xfrm>
            <a:off x="0" y="5072074"/>
            <a:ext cx="785786" cy="261610"/>
          </a:xfrm>
          <a:prstGeom prst="rect">
            <a:avLst/>
          </a:prstGeom>
          <a:noFill/>
        </p:spPr>
        <p:txBody>
          <a:bodyPr wrap="square" rtlCol="0">
            <a:spAutoFit/>
          </a:bodyPr>
          <a:lstStyle/>
          <a:p>
            <a:pPr algn="r"/>
            <a:r>
              <a:rPr lang="fa-IR" sz="1100" dirty="0" smtClean="0">
                <a:solidFill>
                  <a:schemeClr val="bg1"/>
                </a:solidFill>
              </a:rPr>
              <a:t>محلات</a:t>
            </a:r>
            <a:endParaRPr lang="en-US" sz="1100" dirty="0">
              <a:solidFill>
                <a:schemeClr val="bg1"/>
              </a:solidFill>
            </a:endParaRPr>
          </a:p>
        </p:txBody>
      </p:sp>
      <p:sp>
        <p:nvSpPr>
          <p:cNvPr id="18" name="TextBox 17"/>
          <p:cNvSpPr txBox="1"/>
          <p:nvPr/>
        </p:nvSpPr>
        <p:spPr>
          <a:xfrm>
            <a:off x="1357290" y="3643314"/>
            <a:ext cx="928694" cy="338554"/>
          </a:xfrm>
          <a:prstGeom prst="rect">
            <a:avLst/>
          </a:prstGeom>
          <a:noFill/>
        </p:spPr>
        <p:txBody>
          <a:bodyPr wrap="square" rtlCol="0">
            <a:spAutoFit/>
          </a:bodyPr>
          <a:lstStyle/>
          <a:p>
            <a:pPr algn="r"/>
            <a:r>
              <a:rPr lang="fa-IR" sz="1600" dirty="0" smtClean="0">
                <a:solidFill>
                  <a:schemeClr val="bg1"/>
                </a:solidFill>
              </a:rPr>
              <a:t>شرق</a:t>
            </a:r>
            <a:endParaRPr lang="en-US" sz="1600" dirty="0">
              <a:solidFill>
                <a:schemeClr val="bg1"/>
              </a:solidFill>
            </a:endParaRPr>
          </a:p>
        </p:txBody>
      </p:sp>
      <p:cxnSp>
        <p:nvCxnSpPr>
          <p:cNvPr id="20" name="Straight Arrow Connector 19"/>
          <p:cNvCxnSpPr/>
          <p:nvPr/>
        </p:nvCxnSpPr>
        <p:spPr>
          <a:xfrm rot="10800000">
            <a:off x="1357290" y="5643580"/>
            <a:ext cx="357190" cy="7143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10800000" flipV="1">
            <a:off x="1142976" y="5000636"/>
            <a:ext cx="500066" cy="71438"/>
          </a:xfrm>
          <a:prstGeom prst="straightConnector1">
            <a:avLst/>
          </a:prstGeom>
          <a:ln>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rot="10800000">
            <a:off x="642910" y="4500570"/>
            <a:ext cx="714380" cy="71438"/>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rot="16200000" flipV="1">
            <a:off x="571472" y="5286388"/>
            <a:ext cx="214314" cy="71438"/>
          </a:xfrm>
          <a:prstGeom prst="straightConnector1">
            <a:avLst/>
          </a:prstGeom>
          <a:ln>
            <a:solidFill>
              <a:schemeClr val="accent6">
                <a:lumMod val="75000"/>
              </a:schemeClr>
            </a:solidFill>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sp>
        <p:nvSpPr>
          <p:cNvPr id="4" name="TextBox 3"/>
          <p:cNvSpPr txBox="1"/>
          <p:nvPr/>
        </p:nvSpPr>
        <p:spPr>
          <a:xfrm>
            <a:off x="285720" y="1643050"/>
            <a:ext cx="6286544" cy="646331"/>
          </a:xfrm>
          <a:prstGeom prst="rect">
            <a:avLst/>
          </a:prstGeom>
          <a:noFill/>
        </p:spPr>
        <p:txBody>
          <a:bodyPr wrap="square" rtlCol="0">
            <a:spAutoFit/>
          </a:bodyPr>
          <a:lstStyle/>
          <a:p>
            <a:pPr algn="r"/>
            <a:r>
              <a:rPr lang="fa-IR" dirty="0" smtClean="0">
                <a:solidFill>
                  <a:schemeClr val="bg1"/>
                </a:solidFill>
              </a:rPr>
              <a:t>محور اصلی شهر در گذشته هم اینک خیابان امام خمینی می باشد و بازار اصلی شهر حول آن شکل گرفته. عملکرد و نقش این شهر عبوری و تجاری بوده.</a:t>
            </a:r>
            <a:endParaRPr lang="en-US" dirty="0">
              <a:solidFill>
                <a:schemeClr val="bg1"/>
              </a:solidFill>
            </a:endParaRPr>
          </a:p>
        </p:txBody>
      </p:sp>
      <p:pic>
        <p:nvPicPr>
          <p:cNvPr id="7170" name="Picture 2" descr="C:\Documents and Settings\maryam\Desktop\siamak\New Folder\untitled1.JPG"/>
          <p:cNvPicPr>
            <a:picLocks noChangeAspect="1" noChangeArrowheads="1"/>
          </p:cNvPicPr>
          <p:nvPr/>
        </p:nvPicPr>
        <p:blipFill>
          <a:blip r:embed="rId3"/>
          <a:srcRect r="34375" b="1577"/>
          <a:stretch>
            <a:fillRect/>
          </a:stretch>
        </p:blipFill>
        <p:spPr bwMode="auto">
          <a:xfrm>
            <a:off x="2000232" y="2500306"/>
            <a:ext cx="2643206" cy="3500462"/>
          </a:xfrm>
          <a:prstGeom prst="rect">
            <a:avLst/>
          </a:prstGeom>
          <a:noFill/>
        </p:spPr>
      </p:pic>
      <p:sp>
        <p:nvSpPr>
          <p:cNvPr id="5" name="TextBox 4"/>
          <p:cNvSpPr txBox="1"/>
          <p:nvPr/>
        </p:nvSpPr>
        <p:spPr>
          <a:xfrm>
            <a:off x="3929058" y="2357430"/>
            <a:ext cx="1500198" cy="338554"/>
          </a:xfrm>
          <a:prstGeom prst="rect">
            <a:avLst/>
          </a:prstGeom>
          <a:noFill/>
        </p:spPr>
        <p:txBody>
          <a:bodyPr wrap="square" rtlCol="0">
            <a:spAutoFit/>
          </a:bodyPr>
          <a:lstStyle/>
          <a:p>
            <a:pPr algn="r"/>
            <a:r>
              <a:rPr lang="fa-IR" sz="1600" dirty="0" smtClean="0">
                <a:solidFill>
                  <a:schemeClr val="bg1"/>
                </a:solidFill>
              </a:rPr>
              <a:t>به طرف شرق</a:t>
            </a:r>
            <a:endParaRPr lang="en-US" sz="1600" dirty="0">
              <a:solidFill>
                <a:schemeClr val="bg1"/>
              </a:solidFill>
            </a:endParaRPr>
          </a:p>
        </p:txBody>
      </p:sp>
      <p:sp>
        <p:nvSpPr>
          <p:cNvPr id="6" name="TextBox 5"/>
          <p:cNvSpPr txBox="1"/>
          <p:nvPr/>
        </p:nvSpPr>
        <p:spPr>
          <a:xfrm>
            <a:off x="3357554" y="4143380"/>
            <a:ext cx="1143008" cy="338554"/>
          </a:xfrm>
          <a:prstGeom prst="rect">
            <a:avLst/>
          </a:prstGeom>
          <a:noFill/>
        </p:spPr>
        <p:txBody>
          <a:bodyPr wrap="square" rtlCol="0">
            <a:spAutoFit/>
          </a:bodyPr>
          <a:lstStyle/>
          <a:p>
            <a:pPr algn="r"/>
            <a:r>
              <a:rPr lang="fa-IR" sz="1600" dirty="0" smtClean="0">
                <a:solidFill>
                  <a:schemeClr val="bg1"/>
                </a:solidFill>
              </a:rPr>
              <a:t>محلات</a:t>
            </a:r>
            <a:endParaRPr lang="en-US" sz="1600" dirty="0">
              <a:solidFill>
                <a:schemeClr val="bg1"/>
              </a:solidFill>
            </a:endParaRPr>
          </a:p>
        </p:txBody>
      </p:sp>
      <p:sp>
        <p:nvSpPr>
          <p:cNvPr id="7" name="TextBox 6"/>
          <p:cNvSpPr txBox="1"/>
          <p:nvPr/>
        </p:nvSpPr>
        <p:spPr>
          <a:xfrm>
            <a:off x="3571868" y="3714752"/>
            <a:ext cx="1643074" cy="307777"/>
          </a:xfrm>
          <a:prstGeom prst="rect">
            <a:avLst/>
          </a:prstGeom>
          <a:noFill/>
        </p:spPr>
        <p:txBody>
          <a:bodyPr wrap="square" rtlCol="0">
            <a:spAutoFit/>
          </a:bodyPr>
          <a:lstStyle/>
          <a:p>
            <a:pPr algn="r"/>
            <a:r>
              <a:rPr lang="fa-IR" sz="1400" dirty="0" smtClean="0">
                <a:solidFill>
                  <a:schemeClr val="bg1"/>
                </a:solidFill>
              </a:rPr>
              <a:t>بازار و کاروانسرا</a:t>
            </a:r>
            <a:endParaRPr lang="en-US" sz="1400" dirty="0">
              <a:solidFill>
                <a:schemeClr val="bg1"/>
              </a:solidFill>
            </a:endParaRPr>
          </a:p>
        </p:txBody>
      </p:sp>
      <p:sp>
        <p:nvSpPr>
          <p:cNvPr id="8" name="Right Arrow 7"/>
          <p:cNvSpPr/>
          <p:nvPr/>
        </p:nvSpPr>
        <p:spPr>
          <a:xfrm rot="11401032">
            <a:off x="3500430" y="3714752"/>
            <a:ext cx="500066" cy="142876"/>
          </a:xfrm>
          <a:prstGeom prst="rightArrow">
            <a:avLst/>
          </a:prstGeom>
          <a:solidFill>
            <a:srgbClr val="FFC0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2428860" y="4429132"/>
            <a:ext cx="1428760" cy="338554"/>
          </a:xfrm>
          <a:prstGeom prst="rect">
            <a:avLst/>
          </a:prstGeom>
          <a:noFill/>
        </p:spPr>
        <p:txBody>
          <a:bodyPr wrap="square" rtlCol="0">
            <a:spAutoFit/>
          </a:bodyPr>
          <a:lstStyle/>
          <a:p>
            <a:pPr algn="r"/>
            <a:r>
              <a:rPr lang="fa-IR" sz="1600" dirty="0" smtClean="0">
                <a:solidFill>
                  <a:schemeClr val="bg1"/>
                </a:solidFill>
              </a:rPr>
              <a:t>مسجد جامع</a:t>
            </a:r>
            <a:endParaRPr lang="en-US" sz="1600" dirty="0">
              <a:solidFill>
                <a:schemeClr val="bg1"/>
              </a:solidFill>
            </a:endParaRPr>
          </a:p>
        </p:txBody>
      </p:sp>
      <p:sp>
        <p:nvSpPr>
          <p:cNvPr id="10" name="TextBox 9"/>
          <p:cNvSpPr txBox="1"/>
          <p:nvPr/>
        </p:nvSpPr>
        <p:spPr>
          <a:xfrm>
            <a:off x="1857356" y="3214686"/>
            <a:ext cx="1571636" cy="338554"/>
          </a:xfrm>
          <a:prstGeom prst="rect">
            <a:avLst/>
          </a:prstGeom>
          <a:noFill/>
        </p:spPr>
        <p:txBody>
          <a:bodyPr wrap="square" rtlCol="0">
            <a:spAutoFit/>
          </a:bodyPr>
          <a:lstStyle/>
          <a:p>
            <a:pPr algn="r"/>
            <a:r>
              <a:rPr lang="fa-IR" sz="1600" dirty="0" smtClean="0">
                <a:solidFill>
                  <a:schemeClr val="bg1"/>
                </a:solidFill>
              </a:rPr>
              <a:t>هسته اولیه شهر</a:t>
            </a:r>
            <a:endParaRPr lang="en-US" sz="1600" dirty="0">
              <a:solidFill>
                <a:schemeClr val="bg1"/>
              </a:solidFill>
            </a:endParaRPr>
          </a:p>
        </p:txBody>
      </p:sp>
      <p:sp>
        <p:nvSpPr>
          <p:cNvPr id="11" name="TextBox 10"/>
          <p:cNvSpPr txBox="1"/>
          <p:nvPr/>
        </p:nvSpPr>
        <p:spPr>
          <a:xfrm>
            <a:off x="642910" y="5643578"/>
            <a:ext cx="1643074" cy="338554"/>
          </a:xfrm>
          <a:prstGeom prst="rect">
            <a:avLst/>
          </a:prstGeom>
          <a:noFill/>
        </p:spPr>
        <p:txBody>
          <a:bodyPr wrap="square" rtlCol="0">
            <a:spAutoFit/>
          </a:bodyPr>
          <a:lstStyle/>
          <a:p>
            <a:pPr algn="r"/>
            <a:r>
              <a:rPr lang="fa-IR" sz="1600" dirty="0" smtClean="0">
                <a:solidFill>
                  <a:schemeClr val="bg1"/>
                </a:solidFill>
              </a:rPr>
              <a:t>به طرف غرب</a:t>
            </a:r>
            <a:endParaRPr lang="en-US" sz="1600" dirty="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a:effectLst/>
        </p:spPr>
      </p:pic>
      <p:pic>
        <p:nvPicPr>
          <p:cNvPr id="28674" name="Picture 2" descr="C:\Documents and Settings\maryam\Desktop\siamak\New Folder\2.JPG"/>
          <p:cNvPicPr>
            <a:picLocks noChangeAspect="1" noChangeArrowheads="1"/>
          </p:cNvPicPr>
          <p:nvPr/>
        </p:nvPicPr>
        <p:blipFill>
          <a:blip r:embed="rId3"/>
          <a:srcRect l="10547" r="13281" b="769"/>
          <a:stretch>
            <a:fillRect/>
          </a:stretch>
        </p:blipFill>
        <p:spPr bwMode="auto">
          <a:xfrm>
            <a:off x="1928794" y="1142984"/>
            <a:ext cx="2786050" cy="3500462"/>
          </a:xfrm>
          <a:prstGeom prst="rect">
            <a:avLst/>
          </a:prstGeom>
          <a:ln w="228600" cap="sq" cmpd="thickThin">
            <a:solidFill>
              <a:srgbClr val="000000"/>
            </a:solidFill>
            <a:prstDash val="solid"/>
            <a:miter lim="800000"/>
          </a:ln>
          <a:effectLst>
            <a:innerShdw blurRad="76200">
              <a:srgbClr val="000000"/>
            </a:innerShdw>
          </a:effectLst>
        </p:spPr>
      </p:pic>
      <p:pic>
        <p:nvPicPr>
          <p:cNvPr id="28675" name="Picture 3" descr="D:\pic\babol\New Folder (3)\DSCN6373.JPG"/>
          <p:cNvPicPr>
            <a:picLocks noChangeAspect="1" noChangeArrowheads="1"/>
          </p:cNvPicPr>
          <p:nvPr/>
        </p:nvPicPr>
        <p:blipFill>
          <a:blip r:embed="rId4" cstate="print"/>
          <a:srcRect l="4818" t="65495" r="7291" b="5207"/>
          <a:stretch>
            <a:fillRect/>
          </a:stretch>
        </p:blipFill>
        <p:spPr bwMode="auto">
          <a:xfrm>
            <a:off x="1928794" y="5000636"/>
            <a:ext cx="4286280" cy="1071570"/>
          </a:xfrm>
          <a:prstGeom prst="rect">
            <a:avLst/>
          </a:prstGeom>
          <a:ln w="228600" cap="sq" cmpd="thickThin">
            <a:solidFill>
              <a:srgbClr val="000000"/>
            </a:solidFill>
            <a:prstDash val="solid"/>
            <a:miter lim="800000"/>
          </a:ln>
          <a:effectLst>
            <a:innerShdw blurRad="76200">
              <a:srgbClr val="000000"/>
            </a:innerShdw>
          </a:effectLst>
        </p:spPr>
      </p:pic>
      <p:sp>
        <p:nvSpPr>
          <p:cNvPr id="5" name="TextBox 4"/>
          <p:cNvSpPr txBox="1"/>
          <p:nvPr/>
        </p:nvSpPr>
        <p:spPr>
          <a:xfrm>
            <a:off x="1928794" y="642918"/>
            <a:ext cx="2571768" cy="584775"/>
          </a:xfrm>
          <a:prstGeom prst="rect">
            <a:avLst/>
          </a:prstGeom>
          <a:noFill/>
        </p:spPr>
        <p:txBody>
          <a:bodyPr wrap="square" rtlCol="0">
            <a:spAutoFit/>
          </a:bodyPr>
          <a:lstStyle/>
          <a:p>
            <a:pPr algn="r"/>
            <a:r>
              <a:rPr lang="fa-IR" sz="3200" dirty="0" smtClean="0">
                <a:solidFill>
                  <a:srgbClr val="FFC000"/>
                </a:solidFill>
              </a:rPr>
              <a:t>کاربری اراضی</a:t>
            </a:r>
            <a:endParaRPr lang="en-US" sz="3200" dirty="0">
              <a:solidFill>
                <a:srgbClr val="FFC000"/>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2180</TotalTime>
  <Words>2382</Words>
  <Application>Microsoft Office PowerPoint</Application>
  <PresentationFormat>On-screen Show (4:3)</PresentationFormat>
  <Paragraphs>344</Paragraphs>
  <Slides>40</Slides>
  <Notes>0</Notes>
  <HiddenSlides>0</HiddenSlides>
  <MMClips>0</MMClips>
  <ScaleCrop>false</ScaleCrop>
  <HeadingPairs>
    <vt:vector size="4" baseType="variant">
      <vt:variant>
        <vt:lpstr>Theme</vt:lpstr>
      </vt:variant>
      <vt:variant>
        <vt:i4>1</vt:i4>
      </vt:variant>
      <vt:variant>
        <vt:lpstr>Slide Titles</vt:lpstr>
      </vt:variant>
      <vt:variant>
        <vt:i4>40</vt:i4>
      </vt:variant>
    </vt:vector>
  </HeadingPairs>
  <TitlesOfParts>
    <vt:vector size="41" baseType="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vector>
  </TitlesOfParts>
  <Company>khosravi</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maryam</dc:creator>
  <cp:lastModifiedBy>Click</cp:lastModifiedBy>
  <cp:revision>214</cp:revision>
  <dcterms:created xsi:type="dcterms:W3CDTF">2007-12-21T22:52:43Z</dcterms:created>
  <dcterms:modified xsi:type="dcterms:W3CDTF">2008-12-01T07:30:07Z</dcterms:modified>
</cp:coreProperties>
</file>